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slides/slide33.xml" ContentType="application/vnd.openxmlformats-officedocument.presentationml.slide+xml"/>
  <Default Extension="bin" ContentType="application/vnd.openxmlformats-officedocument.presentationml.printerSettings"/>
  <Override PartName="/ppt/tags/tag1.xml" ContentType="application/vnd.openxmlformats-officedocument.presentationml.tags+xml"/>
  <Override PartName="/ppt/notesSlides/notesSlide30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34.xml" ContentType="application/vnd.openxmlformats-officedocument.presentationml.notesSlide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slides/slide61.xml" ContentType="application/vnd.openxmlformats-officedocument.presentationml.slide+xml"/>
  <Override PartName="/ppt/theme/theme1.xml" ContentType="application/vnd.openxmlformats-officedocument.theme+xml"/>
  <Override PartName="/ppt/tags/tag5.xml" ContentType="application/vnd.openxmlformats-officedocument.presentationml.tags+xml"/>
  <Override PartName="/ppt/slideLayouts/slideLayout10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46.xml" ContentType="application/vnd.openxmlformats-officedocument.presentationml.slide+xml"/>
  <Override PartName="/ppt/tags/tag9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4.xml" ContentType="application/vnd.openxmlformats-officedocument.presentationml.slideLayout+xml"/>
  <Override PartName="/ppt/notesSlides/notesSlide26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slides/slide15.xml" ContentType="application/vnd.openxmlformats-officedocument.presentationml.slide+xml"/>
  <Override PartName="/ppt/tags/tag2.xml" ContentType="application/vnd.openxmlformats-officedocument.presentationml.tags+xml"/>
  <Override PartName="/ppt/notesSlides/notesSlide3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57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35.xml" ContentType="application/vnd.openxmlformats-officedocument.presentationml.notesSlide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slides/slide62.xml" ContentType="application/vnd.openxmlformats-officedocument.presentationml.slide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slideLayouts/slideLayout11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Default Extension="jpeg" ContentType="image/jpeg"/>
  <Override PartName="/ppt/notesSlides/notesSlide23.xml" ContentType="application/vnd.openxmlformats-officedocument.presentationml.notes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31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5.xml" ContentType="application/vnd.openxmlformats-officedocument.presentationml.slideLayout+xml"/>
  <Override PartName="/ppt/notesSlides/notesSlide11.xml" ContentType="application/vnd.openxmlformats-officedocument.presentationml.notesSlide+xml"/>
  <Default Extension="rels" ContentType="application/vnd.openxmlformats-package.relationships+xml"/>
  <Override PartName="/ppt/notesSlides/notesSlide27.xml" ContentType="application/vnd.openxmlformats-officedocument.presentationml.notesSlide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slides/slide1.xml" ContentType="application/vnd.openxmlformats-officedocument.presentationml.slide+xml"/>
  <Override PartName="/ppt/tags/tag3.xml" ContentType="application/vnd.openxmlformats-officedocument.presentationml.tags+xml"/>
  <Override PartName="/ppt/notesSlides/notesSlide32.xml" ContentType="application/vnd.openxmlformats-officedocument.presentationml.notes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theme/theme3.xml" ContentType="application/vnd.openxmlformats-officedocument.theme+xml"/>
  <Override PartName="/ppt/slides/slide63.xml" ContentType="application/vnd.openxmlformats-officedocument.presentationml.slide+xml"/>
  <Override PartName="/ppt/tags/tag7.xml" ContentType="application/vnd.openxmlformats-officedocument.presentationml.tags+xml"/>
  <Override PartName="/ppt/slideLayouts/slideLayout12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4.xml" ContentType="application/vnd.openxmlformats-officedocument.presentationml.notes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s/slide51.xml" ContentType="application/vnd.openxmlformats-officedocument.presentationml.slide+xml"/>
  <Override PartName="/ppt/slides/slide48.xml" ContentType="application/vnd.openxmlformats-officedocument.presentationml.slide+xml"/>
  <Override PartName="/ppt/notesSlides/notesSlide10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viewProps.xml" ContentType="application/vnd.openxmlformats-officedocument.presentationml.viewProps+xml"/>
  <Override PartName="/ppt/slides/slide29.xml" ContentType="application/vnd.openxmlformats-officedocument.presentationml.slide+xml"/>
  <Override PartName="/ppt/slideLayouts/slideLayout16.xml" ContentType="application/vnd.openxmlformats-officedocument.presentationml.slideLayout+xml"/>
  <Override PartName="/docProps/app.xml" ContentType="application/vnd.openxmlformats-officedocument.extended-properties+xml"/>
  <Override PartName="/ppt/notesMasters/notesMaster1.xml" ContentType="application/vnd.openxmlformats-officedocument.presentationml.notesMaster+xml"/>
  <Override PartName="/ppt/notesSlides/notesSlide1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tags/tag4.xml" ContentType="application/vnd.openxmlformats-officedocument.presentationml.tags+xml"/>
  <Override PartName="/ppt/notesSlides/notesSlide33.xml" ContentType="application/vnd.openxmlformats-officedocument.presentationml.notesSlide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slides/slide60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59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6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10.xml" ContentType="application/vnd.openxmlformats-officedocument.presentationml.slide+xml"/>
  <Override PartName="/ppt/tags/tag8.xml" ContentType="application/vnd.openxmlformats-officedocument.presentationml.tags+xml"/>
  <Override PartName="/ppt/notesSlides/notesSlide40.xml" ContentType="application/vnd.openxmlformats-officedocument.presentationml.notesSlide+xml"/>
  <Override PartName="/ppt/slideLayouts/slideLayout13.xml" ContentType="application/vnd.openxmlformats-officedocument.presentationml.slideLayout+xml"/>
  <Override PartName="/ppt/notesSlides/notesSlide39.xml" ContentType="application/vnd.openxmlformats-officedocument.presentationml.notesSlide+xml"/>
  <Default Extension="png" ContentType="image/png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  <p:sldMasterId id="2147483672" r:id="rId2"/>
  </p:sldMasterIdLst>
  <p:notesMasterIdLst>
    <p:notesMasterId r:id="rId66"/>
  </p:notesMasterIdLst>
  <p:sldIdLst>
    <p:sldId id="256" r:id="rId3"/>
    <p:sldId id="283" r:id="rId4"/>
    <p:sldId id="285" r:id="rId5"/>
    <p:sldId id="286" r:id="rId6"/>
    <p:sldId id="287" r:id="rId7"/>
    <p:sldId id="292" r:id="rId8"/>
    <p:sldId id="289" r:id="rId9"/>
    <p:sldId id="290" r:id="rId10"/>
    <p:sldId id="291" r:id="rId11"/>
    <p:sldId id="281" r:id="rId12"/>
    <p:sldId id="293" r:id="rId13"/>
    <p:sldId id="280" r:id="rId14"/>
    <p:sldId id="282" r:id="rId15"/>
    <p:sldId id="294" r:id="rId16"/>
    <p:sldId id="295" r:id="rId17"/>
    <p:sldId id="299" r:id="rId18"/>
    <p:sldId id="303" r:id="rId19"/>
    <p:sldId id="300" r:id="rId20"/>
    <p:sldId id="277" r:id="rId21"/>
    <p:sldId id="302" r:id="rId22"/>
    <p:sldId id="308" r:id="rId23"/>
    <p:sldId id="310" r:id="rId24"/>
    <p:sldId id="311" r:id="rId25"/>
    <p:sldId id="312" r:id="rId26"/>
    <p:sldId id="313" r:id="rId27"/>
    <p:sldId id="315" r:id="rId28"/>
    <p:sldId id="316" r:id="rId29"/>
    <p:sldId id="317" r:id="rId30"/>
    <p:sldId id="319" r:id="rId31"/>
    <p:sldId id="318" r:id="rId32"/>
    <p:sldId id="320" r:id="rId33"/>
    <p:sldId id="329" r:id="rId34"/>
    <p:sldId id="330" r:id="rId35"/>
    <p:sldId id="331" r:id="rId36"/>
    <p:sldId id="327" r:id="rId37"/>
    <p:sldId id="268" r:id="rId38"/>
    <p:sldId id="269" r:id="rId39"/>
    <p:sldId id="270" r:id="rId40"/>
    <p:sldId id="334" r:id="rId41"/>
    <p:sldId id="332" r:id="rId42"/>
    <p:sldId id="336" r:id="rId43"/>
    <p:sldId id="337" r:id="rId44"/>
    <p:sldId id="345" r:id="rId45"/>
    <p:sldId id="338" r:id="rId46"/>
    <p:sldId id="344" r:id="rId47"/>
    <p:sldId id="339" r:id="rId48"/>
    <p:sldId id="342" r:id="rId49"/>
    <p:sldId id="340" r:id="rId50"/>
    <p:sldId id="343" r:id="rId51"/>
    <p:sldId id="264" r:id="rId52"/>
    <p:sldId id="321" r:id="rId53"/>
    <p:sldId id="322" r:id="rId54"/>
    <p:sldId id="323" r:id="rId55"/>
    <p:sldId id="324" r:id="rId56"/>
    <p:sldId id="298" r:id="rId57"/>
    <p:sldId id="274" r:id="rId58"/>
    <p:sldId id="275" r:id="rId59"/>
    <p:sldId id="265" r:id="rId60"/>
    <p:sldId id="266" r:id="rId61"/>
    <p:sldId id="267" r:id="rId62"/>
    <p:sldId id="271" r:id="rId63"/>
    <p:sldId id="272" r:id="rId64"/>
    <p:sldId id="284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B0A0B"/>
    <a:srgbClr val="9E0000"/>
    <a:srgbClr val="B7B700"/>
    <a:srgbClr val="FF0000"/>
    <a:srgbClr val="F2F2F2"/>
    <a:srgbClr val="FFFFFF"/>
    <a:srgbClr val="CC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39" autoAdjust="0"/>
    <p:restoredTop sz="94675" autoAdjust="0"/>
  </p:normalViewPr>
  <p:slideViewPr>
    <p:cSldViewPr>
      <p:cViewPr varScale="1">
        <p:scale>
          <a:sx n="102" d="100"/>
          <a:sy n="102" d="100"/>
        </p:scale>
        <p:origin x="-424" y="-104"/>
      </p:cViewPr>
      <p:guideLst>
        <p:guide orient="horz" pos="3216"/>
        <p:guide pos="2880"/>
      </p:guideLst>
    </p:cSldViewPr>
  </p:slideViewPr>
  <p:outlineViewPr>
    <p:cViewPr>
      <p:scale>
        <a:sx n="33" d="100"/>
        <a:sy n="33" d="100"/>
      </p:scale>
      <p:origin x="0" y="425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notesMaster" Target="notesMasters/notes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D52D0-5191-4386-A01E-D82027510476}" type="datetimeFigureOut">
              <a:rPr lang="en-US" smtClean="0"/>
              <a:pPr/>
              <a:t>10/6/10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66767-8D01-4250-BB26-B6146CE055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mean, Windows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Pwned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However…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he hits the bomb...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Then “the</a:t>
            </a:r>
            <a:r>
              <a:rPr lang="en-US" baseline="0" dirty="0" smtClean="0"/>
              <a:t> good guys” win.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to be concrete…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flags are sensitive data or metadata.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our model, we assume conservatively that *all* data / metadata</a:t>
            </a:r>
            <a:r>
              <a:rPr lang="en-US" baseline="0" dirty="0" smtClean="0"/>
              <a:t> is sensitive.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each bomb is either a guard page (</a:t>
            </a:r>
            <a:r>
              <a:rPr lang="en-US" dirty="0" err="1" smtClean="0"/>
              <a:t>mprotected</a:t>
            </a:r>
            <a:r>
              <a:rPr lang="en-US" dirty="0" smtClean="0"/>
              <a:t>)</a:t>
            </a:r>
            <a:r>
              <a:rPr lang="en-US" baseline="0" dirty="0" smtClean="0"/>
              <a:t> or an unmapped page, so a write or read into this space…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the big question between counterattacks &amp; th</a:t>
            </a:r>
            <a:r>
              <a:rPr lang="en-US" baseline="0" dirty="0" smtClean="0"/>
              <a:t>e next attack 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 noTextEdit="1"/>
          </p:cNvSpPr>
          <p:nvPr>
            <p:ph type="sldImg"/>
          </p:nvPr>
        </p:nvSpPr>
        <p:spPr/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 noTextEdit="1"/>
          </p:cNvSpPr>
          <p:nvPr>
            <p:ph type="sldImg"/>
          </p:nvPr>
        </p:nvSpPr>
        <p:spPr/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 noTextEdit="1"/>
          </p:cNvSpPr>
          <p:nvPr>
            <p:ph type="sldImg"/>
          </p:nvPr>
        </p:nvSpPr>
        <p:spPr/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 noTextEdit="1"/>
          </p:cNvSpPr>
          <p:nvPr>
            <p:ph type="sldImg"/>
          </p:nvPr>
        </p:nvSpPr>
        <p:spPr/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Today</a:t>
            </a:r>
            <a:r>
              <a:rPr lang="en-US" baseline="0" dirty="0" smtClean="0"/>
              <a:t> we are focusing on the heap – a clear threat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 noTextEdit="1"/>
          </p:cNvSpPr>
          <p:nvPr>
            <p:ph type="sldImg"/>
          </p:nvPr>
        </p:nvSpPr>
        <p:spPr/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 noTextEdit="1"/>
          </p:cNvSpPr>
          <p:nvPr>
            <p:ph type="sldImg"/>
          </p:nvPr>
        </p:nvSpPr>
        <p:spPr/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 noTextEdit="1"/>
          </p:cNvSpPr>
          <p:nvPr>
            <p:ph type="sldImg"/>
          </p:nvPr>
        </p:nvSpPr>
        <p:spPr/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Rather than talk technical</a:t>
            </a:r>
            <a:r>
              <a:rPr lang="en-US" baseline="0" dirty="0" smtClean="0"/>
              <a:t> about the heap internals - </a:t>
            </a:r>
            <a:r>
              <a:rPr lang="en-US" baseline="0" dirty="0" err="1" smtClean="0"/>
              <a:t>stratego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 noTextEdit="1"/>
          </p:cNvSpPr>
          <p:nvPr>
            <p:ph type="sldImg"/>
          </p:nvPr>
        </p:nvSpPr>
        <p:spPr/>
      </p:sp>
      <p:sp>
        <p:nvSpPr>
          <p:cNvPr id="250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 noTextEdit="1"/>
          </p:cNvSpPr>
          <p:nvPr>
            <p:ph type="sldImg"/>
          </p:nvPr>
        </p:nvSpPr>
        <p:spPr/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A153E0-B805-4161-B4AA-0B48951942B5}" type="slidenum">
              <a:rPr lang="en-US" smtClean="0">
                <a:ea typeface="ＭＳ Ｐゴシック" charset="-128"/>
              </a:rPr>
              <a:pPr/>
              <a:t>63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1064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51472" y="914400"/>
            <a:ext cx="2351484" cy="3134784"/>
          </a:xfrm>
          <a:solidFill>
            <a:srgbClr val="FFFFFF"/>
          </a:solidFill>
          <a:ln/>
        </p:spPr>
      </p:sp>
      <p:sp>
        <p:nvSpPr>
          <p:cNvPr id="10649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046560" y="4353985"/>
            <a:ext cx="4769644" cy="3473449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6493" tIns="43247" rIns="86493" bIns="43247"/>
          <a:lstStyle/>
          <a:p>
            <a:pPr eaLnBrk="1" hangingPunct="1"/>
            <a:endParaRPr lang="en-US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you haven’t played,</a:t>
            </a:r>
            <a:r>
              <a:rPr lang="en-US" baseline="0" dirty="0" smtClean="0"/>
              <a:t> here’s the way it works…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lots of pieces in the original game…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in this talk, we’re going to pretend that the only pieces are flags</a:t>
            </a:r>
            <a:r>
              <a:rPr lang="en-US" baseline="0" dirty="0" smtClean="0"/>
              <a:t> and bombs. If you hit a flag, you win. If you hit a bomb, you die.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Suppose this is the board layout.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the attacker</a:t>
            </a:r>
            <a:r>
              <a:rPr lang="en-US" baseline="0" dirty="0" smtClean="0"/>
              <a:t> hits the flag,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6154" y="2131221"/>
            <a:ext cx="7771694" cy="14695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2307" y="3886541"/>
            <a:ext cx="6399389" cy="175192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2848" y="6245679"/>
            <a:ext cx="2134306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20A1-0240-4040-9A72-96C9C9B6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690CD-3D27-4598-9201-D8C5DC4BF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168" y="617426"/>
            <a:ext cx="1950861" cy="55381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820" y="617426"/>
            <a:ext cx="5685013" cy="5538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9BD4-E2A6-4B5E-B3D9-E79E8ABF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10/6/10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8E320A1-0240-4040-9A72-96C9C9B61B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10/6/10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10/6/10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6B19521-AF2E-43F3-8F88-534325E9AE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10/6/10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891B5E2-9190-484F-9AB0-57EF9C282C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10/6/10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EBD3F6B-3879-4E10-8890-5C9FC077E3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10/6/10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DAAD30D-24AF-4EE2-8F28-11E37E62B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10/6/10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C879434-AF9E-449A-9375-88D2FC14A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10/6/10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1ECC967-4A37-465E-8A42-491BD17F25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822" y="-81643"/>
            <a:ext cx="7792861" cy="1143000"/>
          </a:xfrm>
        </p:spPr>
        <p:txBody>
          <a:bodyPr/>
          <a:lstStyle>
            <a:lvl1pPr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4" y="1306286"/>
            <a:ext cx="7771694" cy="48492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CF57B-3F9B-49A8-9924-F8C3CD7EA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10/6/10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5A67AFF-1322-42DC-A1D9-92774C0913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10/6/10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D4690CD-3D27-4598-9201-D8C5DC4BF1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10/6/10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0BF9BD4-E2A6-4B5E-B3D9-E79E8ABFC5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195" y="4407015"/>
            <a:ext cx="7771694" cy="136241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95" y="2906828"/>
            <a:ext cx="7771694" cy="1500188"/>
          </a:xfrm>
        </p:spPr>
        <p:txBody>
          <a:bodyPr anchor="b"/>
          <a:lstStyle>
            <a:lvl1pPr marL="0" indent="0">
              <a:buNone/>
              <a:defRPr sz="2200"/>
            </a:lvl1pPr>
            <a:lvl2pPr marL="499971" indent="0">
              <a:buNone/>
              <a:defRPr sz="2000"/>
            </a:lvl2pPr>
            <a:lvl3pPr marL="999939" indent="0">
              <a:buNone/>
              <a:defRPr sz="1700"/>
            </a:lvl3pPr>
            <a:lvl4pPr marL="1499910" indent="0">
              <a:buNone/>
              <a:defRPr sz="1500"/>
            </a:lvl4pPr>
            <a:lvl5pPr marL="1999880" indent="0">
              <a:buNone/>
              <a:defRPr sz="1500"/>
            </a:lvl5pPr>
            <a:lvl6pPr marL="2499849" indent="0">
              <a:buNone/>
              <a:defRPr sz="1500"/>
            </a:lvl6pPr>
            <a:lvl7pPr marL="2999820" indent="0">
              <a:buNone/>
              <a:defRPr sz="1500"/>
            </a:lvl7pPr>
            <a:lvl8pPr marL="3499789" indent="0">
              <a:buNone/>
              <a:defRPr sz="1500"/>
            </a:lvl8pPr>
            <a:lvl9pPr marL="3999759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9521-AF2E-43F3-8F88-534325E9A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5335" y="2041072"/>
            <a:ext cx="3801181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5848" y="2041072"/>
            <a:ext cx="3801180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1B5E2-9190-484F-9AB0-57EF9C282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8" y="273844"/>
            <a:ext cx="823030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9" y="1535907"/>
            <a:ext cx="4041069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49" y="2175442"/>
            <a:ext cx="4041069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320" y="1535907"/>
            <a:ext cx="4042833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320" y="2175442"/>
            <a:ext cx="4042833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D3F6B-3879-4E10-8890-5C9FC077E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AD30D-24AF-4EE2-8F28-11E37E62B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79434-AF9E-449A-9375-88D2FC14A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50" y="273844"/>
            <a:ext cx="3009194" cy="1161709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05" y="273846"/>
            <a:ext cx="5111750" cy="5852772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850" y="1435555"/>
            <a:ext cx="300919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CC967-4A37-465E-8A42-491BD17F2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3" y="4799920"/>
            <a:ext cx="5487459" cy="568098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3" y="612322"/>
            <a:ext cx="5487459" cy="4114460"/>
          </a:xfrm>
        </p:spPr>
        <p:txBody>
          <a:bodyPr/>
          <a:lstStyle>
            <a:lvl1pPr marL="0" indent="0">
              <a:buNone/>
              <a:defRPr sz="3500"/>
            </a:lvl1pPr>
            <a:lvl2pPr marL="499971" indent="0">
              <a:buNone/>
              <a:defRPr sz="3100"/>
            </a:lvl2pPr>
            <a:lvl3pPr marL="999939" indent="0">
              <a:buNone/>
              <a:defRPr sz="2600"/>
            </a:lvl3pPr>
            <a:lvl4pPr marL="1499910" indent="0">
              <a:buNone/>
              <a:defRPr sz="2200"/>
            </a:lvl4pPr>
            <a:lvl5pPr marL="1999880" indent="0">
              <a:buNone/>
              <a:defRPr sz="2200"/>
            </a:lvl5pPr>
            <a:lvl6pPr marL="2499849" indent="0">
              <a:buNone/>
              <a:defRPr sz="2200"/>
            </a:lvl6pPr>
            <a:lvl7pPr marL="2999820" indent="0">
              <a:buNone/>
              <a:defRPr sz="2200"/>
            </a:lvl7pPr>
            <a:lvl8pPr marL="3499789" indent="0">
              <a:buNone/>
              <a:defRPr sz="2200"/>
            </a:lvl8pPr>
            <a:lvl9pPr marL="3999759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3" y="5368019"/>
            <a:ext cx="5487459" cy="80452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7AFF-1322-42DC-A1D9-92774C091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sysClr val="windowText" lastClr="000000"/>
              </a:solidFill>
            </a:endParaRP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31429"/>
            <a:ext cx="677333" cy="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53" tIns="49976" rIns="99953" bIns="49976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B1E00D8-2636-43A5-A988-D36D8B69C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51821" y="-163286"/>
            <a:ext cx="77928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5334" y="2041072"/>
            <a:ext cx="7771694" cy="411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0" y="6565446"/>
            <a:ext cx="9144000" cy="299038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94" tIns="49997" rIns="99994" bIns="49997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1000079" algn="l"/>
                <a:tab pos="2000159" algn="l"/>
                <a:tab pos="3000238" algn="l"/>
                <a:tab pos="4000317" algn="l"/>
                <a:tab pos="5000396" algn="l"/>
                <a:tab pos="6000476" algn="l"/>
                <a:tab pos="7000555" algn="l"/>
                <a:tab pos="8000634" algn="l"/>
                <a:tab pos="9000714" algn="l"/>
                <a:tab pos="9999057" algn="l"/>
                <a:tab pos="10999136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 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</a:t>
            </a:r>
            <a:r>
              <a:rPr lang="en-GB" sz="11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031" name="Picture 30" descr="newseal200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+mj-lt"/>
          <a:ea typeface="+mj-ea"/>
          <a:cs typeface="+mj-cs"/>
        </a:defRPr>
      </a:lvl1pPr>
      <a:lvl2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2pPr>
      <a:lvl3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3pPr>
      <a:lvl4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4pPr>
      <a:lvl5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5pPr>
      <a:lvl6pPr marL="500040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6pPr>
      <a:lvl7pPr marL="100007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7pPr>
      <a:lvl8pPr marL="150011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8pPr>
      <a:lvl9pPr marL="200015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9pPr>
    </p:titleStyle>
    <p:bodyStyle>
      <a:lvl1pPr marL="342042" indent="-342042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3114" indent="-286482" algn="l" defTabSz="915004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2452" indent="-227449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821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4pPr>
      <a:lvl5pPr marL="2057455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5pPr>
      <a:lvl6pPr marL="255749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05753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55757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05761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004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7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011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15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19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23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027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0031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20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20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21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4" Type="http://schemas.openxmlformats.org/officeDocument/2006/relationships/image" Target="../media/image27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image" Target="../media/image28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image" Target="../media/image29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image" Target="../media/image30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4" Type="http://schemas.openxmlformats.org/officeDocument/2006/relationships/image" Target="../media/image31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257800"/>
            <a:ext cx="4343400" cy="1066800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latin typeface="Candara"/>
                <a:cs typeface="Candara"/>
              </a:rPr>
              <a:t>Gene </a:t>
            </a:r>
            <a:r>
              <a:rPr lang="en-US" sz="2400" dirty="0" err="1" smtClean="0">
                <a:solidFill>
                  <a:schemeClr val="bg1"/>
                </a:solidFill>
                <a:latin typeface="Candara"/>
                <a:cs typeface="Candara"/>
              </a:rPr>
              <a:t>Novark</a:t>
            </a:r>
            <a:r>
              <a:rPr lang="en-US" sz="2400" dirty="0" smtClean="0">
                <a:solidFill>
                  <a:schemeClr val="bg1"/>
                </a:solidFill>
                <a:latin typeface="Candara"/>
                <a:cs typeface="Candara"/>
              </a:rPr>
              <a:t> &amp; </a:t>
            </a:r>
            <a:r>
              <a:rPr lang="en-US" sz="2400" b="1" dirty="0" smtClean="0">
                <a:solidFill>
                  <a:schemeClr val="bg1"/>
                </a:solidFill>
                <a:latin typeface="Candara"/>
                <a:cs typeface="Candara"/>
              </a:rPr>
              <a:t>Emery Berger</a:t>
            </a:r>
          </a:p>
          <a:p>
            <a:pPr algn="l"/>
            <a:r>
              <a:rPr lang="en-US" sz="2400" dirty="0" smtClean="0">
                <a:solidFill>
                  <a:schemeClr val="bg1"/>
                </a:solidFill>
                <a:latin typeface="Candara"/>
                <a:cs typeface="Candara"/>
              </a:rPr>
              <a:t>University of Massachusetts</a:t>
            </a:r>
            <a:endParaRPr lang="en-US" sz="600" dirty="0" smtClean="0">
              <a:solidFill>
                <a:schemeClr val="bg1"/>
              </a:solidFill>
              <a:latin typeface="Candara"/>
              <a:cs typeface="Candar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1377"/>
            <a:ext cx="3962400" cy="5903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3239604"/>
            <a:ext cx="4210050" cy="1484796"/>
          </a:xfrm>
          <a:solidFill>
            <a:schemeClr val="tx1"/>
          </a:solidFill>
        </p:spPr>
        <p:txBody>
          <a:bodyPr anchor="t" anchorCtr="0">
            <a:normAutofit fontScale="90000"/>
          </a:bodyPr>
          <a:lstStyle/>
          <a:p>
            <a:pPr algn="l"/>
            <a:r>
              <a:rPr lang="en-US" b="1" cap="small" dirty="0" err="1" smtClean="0">
                <a:solidFill>
                  <a:schemeClr val="bg1"/>
                </a:solidFill>
                <a:latin typeface="Candara"/>
                <a:cs typeface="Candara"/>
              </a:rPr>
              <a:t>DieHarder</a:t>
            </a:r>
            <a: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  <a:t>:</a:t>
            </a:r>
            <a:b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</a:br>
            <a: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  <a:t>Securing the Heap</a:t>
            </a:r>
            <a:b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</a:br>
            <a:endParaRPr lang="en-US" b="1" cap="small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pic>
        <p:nvPicPr>
          <p:cNvPr id="8" name="Picture 4" descr="newseal2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6119307"/>
            <a:ext cx="762000" cy="738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b="51132"/>
          <a:stretch>
            <a:fillRect/>
          </a:stretch>
        </p:blipFill>
        <p:spPr>
          <a:xfrm>
            <a:off x="16289" y="-430"/>
            <a:ext cx="9114882" cy="6845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b="51132"/>
          <a:stretch>
            <a:fillRect/>
          </a:stretch>
        </p:blipFill>
        <p:spPr>
          <a:xfrm>
            <a:off x="16289" y="-430"/>
            <a:ext cx="9114882" cy="6845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l="11429" t="15000" r="11429" b="13750"/>
          <a:stretch>
            <a:fillRect/>
          </a:stretch>
        </p:blipFill>
        <p:spPr>
          <a:xfrm>
            <a:off x="8077200" y="45156"/>
            <a:ext cx="1018674" cy="7168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077200" y="762000"/>
            <a:ext cx="1066800" cy="228600"/>
          </a:xfrm>
          <a:prstGeom prst="rect">
            <a:avLst/>
          </a:prstGeom>
          <a:solidFill>
            <a:srgbClr val="0B0A0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7792" t="38533" r="46764" b="29374"/>
          <a:stretch>
            <a:fillRect/>
          </a:stretch>
        </p:blipFill>
        <p:spPr>
          <a:xfrm>
            <a:off x="1295400" y="89139"/>
            <a:ext cx="6096000" cy="6616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7792" t="38533" r="46764" b="29374"/>
          <a:stretch>
            <a:fillRect/>
          </a:stretch>
        </p:blipFill>
        <p:spPr>
          <a:xfrm>
            <a:off x="1295400" y="89139"/>
            <a:ext cx="6096000" cy="6616461"/>
          </a:xfrm>
          <a:prstGeom prst="rect">
            <a:avLst/>
          </a:prstGeom>
        </p:spPr>
      </p:pic>
      <p:sp>
        <p:nvSpPr>
          <p:cNvPr id="5" name="Curved Right Arrow 4"/>
          <p:cNvSpPr/>
          <p:nvPr/>
        </p:nvSpPr>
        <p:spPr>
          <a:xfrm rot="4234128">
            <a:off x="3510119" y="521834"/>
            <a:ext cx="1514162" cy="2859551"/>
          </a:xfrm>
          <a:prstGeom prst="curvedRightArrow">
            <a:avLst>
              <a:gd name="adj1" fmla="val 25000"/>
              <a:gd name="adj2" fmla="val 50000"/>
              <a:gd name="adj3" fmla="val 247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304800"/>
            <a:ext cx="3276600" cy="126188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7600" spc="-150" dirty="0" smtClean="0">
                <a:latin typeface="CgPhenixAmerican"/>
                <a:cs typeface=""/>
              </a:rPr>
              <a:t>g</a:t>
            </a:r>
            <a:r>
              <a:rPr lang="en-US" sz="7600" spc="-150" dirty="0" smtClean="0">
                <a:latin typeface="CgPhenixAmerican"/>
                <a:cs typeface=""/>
              </a:rPr>
              <a:t>ot security? </a:t>
            </a:r>
            <a:endParaRPr lang="en-US" sz="7600" spc="-150" dirty="0">
              <a:latin typeface="CgPhenixAmerican"/>
              <a:cs typeface="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29000" y="533400"/>
            <a:ext cx="228600" cy="914400"/>
          </a:xfrm>
          <a:prstGeom prst="rect">
            <a:avLst/>
          </a:prstGeom>
          <a:solidFill>
            <a:srgbClr val="FFFFFF"/>
          </a:solidFill>
          <a:ln w="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0"/>
            <a:ext cx="5029200" cy="6871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0" y="1187450"/>
            <a:ext cx="8617857" cy="422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68176"/>
            <a:ext cx="8839200" cy="4746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7000" r="7000"/>
          <a:stretch>
            <a:fillRect/>
          </a:stretch>
        </p:blipFill>
        <p:spPr>
          <a:xfrm>
            <a:off x="501073" y="304799"/>
            <a:ext cx="8261927" cy="6340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" y="0"/>
            <a:ext cx="9448800" cy="708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382030">
            <a:off x="3217189" y="2793827"/>
            <a:ext cx="2962659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382030">
            <a:off x="3217189" y="2793827"/>
            <a:ext cx="2962659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1905000" y="1066800"/>
            <a:ext cx="1981200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382030">
            <a:off x="3217189" y="3403427"/>
            <a:ext cx="2962659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382030">
            <a:off x="3217189" y="3403427"/>
            <a:ext cx="2962659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4191000"/>
            <a:ext cx="1905000" cy="17295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447800" y="1905000"/>
            <a:ext cx="2362200" cy="990599"/>
            <a:chOff x="1447800" y="1905000"/>
            <a:chExt cx="2362200" cy="990599"/>
          </a:xfrm>
        </p:grpSpPr>
        <p:sp>
          <p:nvSpPr>
            <p:cNvPr id="12" name="Up Arrow 11"/>
            <p:cNvSpPr/>
            <p:nvPr/>
          </p:nvSpPr>
          <p:spPr>
            <a:xfrm rot="10800000">
              <a:off x="2719682" y="2590799"/>
              <a:ext cx="457200" cy="304800"/>
            </a:xfrm>
            <a:prstGeom prst="upArrow">
              <a:avLst/>
            </a:prstGeom>
            <a:solidFill>
              <a:srgbClr val="9E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47800" y="1905000"/>
              <a:ext cx="2362200" cy="707886"/>
            </a:xfrm>
            <a:prstGeom prst="rect">
              <a:avLst/>
            </a:prstGeom>
            <a:solidFill>
              <a:srgbClr val="80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2000" dirty="0" smtClean="0">
                  <a:solidFill>
                    <a:srgbClr val="FFFF00"/>
                  </a:solidFill>
                  <a:latin typeface="Consolas" pitchFamily="49" charset="0"/>
                </a:rPr>
                <a:t>s</a:t>
              </a:r>
              <a:r>
                <a:rPr lang="en-US" sz="2000" dirty="0" smtClean="0">
                  <a:solidFill>
                    <a:srgbClr val="FFFF00"/>
                  </a:solidFill>
                  <a:latin typeface="Consolas" pitchFamily="49" charset="0"/>
                </a:rPr>
                <a:t>ensitive data / metadata</a:t>
              </a:r>
              <a:endParaRPr lang="en-US" sz="2000" dirty="0">
                <a:solidFill>
                  <a:srgbClr val="FFFF00"/>
                </a:solidFill>
                <a:latin typeface="Consolas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800" y="3048000"/>
            <a:ext cx="8534400" cy="64633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chemeClr val="bg1"/>
                </a:solidFill>
                <a:latin typeface="Georgia" pitchFamily="18" charset="0"/>
              </a:rPr>
              <a:t>All </a:t>
            </a:r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data / metadata sensitive</a:t>
            </a:r>
            <a:endParaRPr lang="en-US" sz="3600" b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47800" y="1905000"/>
            <a:ext cx="2362200" cy="990599"/>
            <a:chOff x="1447800" y="1905000"/>
            <a:chExt cx="2362200" cy="990599"/>
          </a:xfrm>
        </p:grpSpPr>
        <p:sp>
          <p:nvSpPr>
            <p:cNvPr id="15" name="Up Arrow 14"/>
            <p:cNvSpPr/>
            <p:nvPr/>
          </p:nvSpPr>
          <p:spPr>
            <a:xfrm rot="10800000">
              <a:off x="2719682" y="2590799"/>
              <a:ext cx="457200" cy="304800"/>
            </a:xfrm>
            <a:prstGeom prst="upArrow">
              <a:avLst/>
            </a:prstGeom>
            <a:solidFill>
              <a:srgbClr val="9E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447800" y="1905000"/>
              <a:ext cx="2362200" cy="707886"/>
            </a:xfrm>
            <a:prstGeom prst="rect">
              <a:avLst/>
            </a:prstGeom>
            <a:solidFill>
              <a:srgbClr val="80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2000" dirty="0" smtClean="0">
                  <a:solidFill>
                    <a:srgbClr val="FFFF00"/>
                  </a:solidFill>
                  <a:latin typeface="Consolas" pitchFamily="49" charset="0"/>
                </a:rPr>
                <a:t>s</a:t>
              </a:r>
              <a:r>
                <a:rPr lang="en-US" sz="2000" dirty="0" smtClean="0">
                  <a:solidFill>
                    <a:srgbClr val="FFFF00"/>
                  </a:solidFill>
                  <a:latin typeface="Consolas" pitchFamily="49" charset="0"/>
                </a:rPr>
                <a:t>ensitive data / metadata</a:t>
              </a:r>
              <a:endParaRPr lang="en-US" sz="2000" dirty="0">
                <a:solidFill>
                  <a:srgbClr val="FFFF00"/>
                </a:solidFill>
                <a:latin typeface="Consolas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447800" y="4038600"/>
            <a:ext cx="3124200" cy="685800"/>
            <a:chOff x="1447800" y="4038600"/>
            <a:chExt cx="3124200" cy="685800"/>
          </a:xfrm>
        </p:grpSpPr>
        <p:sp>
          <p:nvSpPr>
            <p:cNvPr id="14" name="Up Arrow 13"/>
            <p:cNvSpPr/>
            <p:nvPr/>
          </p:nvSpPr>
          <p:spPr>
            <a:xfrm>
              <a:off x="2719682" y="4038600"/>
              <a:ext cx="457200" cy="304800"/>
            </a:xfrm>
            <a:prstGeom prst="upArrow">
              <a:avLst/>
            </a:prstGeom>
            <a:solidFill>
              <a:srgbClr val="9E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447800" y="4324290"/>
              <a:ext cx="3124200" cy="400110"/>
            </a:xfrm>
            <a:prstGeom prst="rect">
              <a:avLst/>
            </a:prstGeom>
            <a:solidFill>
              <a:srgbClr val="80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2000" dirty="0" smtClean="0">
                  <a:solidFill>
                    <a:srgbClr val="FFFF00"/>
                  </a:solidFill>
                  <a:latin typeface="Consolas" pitchFamily="49" charset="0"/>
                </a:rPr>
                <a:t>g</a:t>
              </a:r>
              <a:r>
                <a:rPr lang="en-US" sz="2000" dirty="0" smtClean="0">
                  <a:solidFill>
                    <a:srgbClr val="FFFF00"/>
                  </a:solidFill>
                  <a:latin typeface="Consolas" pitchFamily="49" charset="0"/>
                </a:rPr>
                <a:t>uard / unmapped page</a:t>
              </a:r>
              <a:endParaRPr lang="en-US" sz="2000" dirty="0">
                <a:solidFill>
                  <a:srgbClr val="FFFF00"/>
                </a:solidFill>
                <a:latin typeface="Consolas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grpSp>
        <p:nvGrpSpPr>
          <p:cNvPr id="2" name="Group 14"/>
          <p:cNvGrpSpPr/>
          <p:nvPr/>
        </p:nvGrpSpPr>
        <p:grpSpPr>
          <a:xfrm>
            <a:off x="1447800" y="4038600"/>
            <a:ext cx="3124200" cy="685800"/>
            <a:chOff x="1447800" y="4038600"/>
            <a:chExt cx="3124200" cy="685800"/>
          </a:xfrm>
        </p:grpSpPr>
        <p:sp>
          <p:nvSpPr>
            <p:cNvPr id="14" name="Up Arrow 13"/>
            <p:cNvSpPr/>
            <p:nvPr/>
          </p:nvSpPr>
          <p:spPr>
            <a:xfrm>
              <a:off x="2719682" y="4038600"/>
              <a:ext cx="457200" cy="304800"/>
            </a:xfrm>
            <a:prstGeom prst="upArrow">
              <a:avLst/>
            </a:prstGeom>
            <a:solidFill>
              <a:srgbClr val="9E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447800" y="4324290"/>
              <a:ext cx="3124200" cy="400110"/>
            </a:xfrm>
            <a:prstGeom prst="rect">
              <a:avLst/>
            </a:prstGeom>
            <a:solidFill>
              <a:srgbClr val="80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2000" dirty="0" smtClean="0">
                  <a:solidFill>
                    <a:srgbClr val="FFFF00"/>
                  </a:solidFill>
                  <a:latin typeface="Consolas" pitchFamily="49" charset="0"/>
                </a:rPr>
                <a:t>g</a:t>
              </a:r>
              <a:r>
                <a:rPr lang="en-US" sz="2000" dirty="0" smtClean="0">
                  <a:solidFill>
                    <a:srgbClr val="FFFF00"/>
                  </a:solidFill>
                  <a:latin typeface="Consolas" pitchFamily="49" charset="0"/>
                </a:rPr>
                <a:t>uard / unmapped page</a:t>
              </a:r>
              <a:endParaRPr lang="en-US" sz="2000" dirty="0">
                <a:solidFill>
                  <a:srgbClr val="FFFF00"/>
                </a:solidFill>
                <a:latin typeface="Consolas" pitchFamily="49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0" y="1447800"/>
            <a:ext cx="6350000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4478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245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734102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429000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1057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715302"/>
            <a:ext cx="572986" cy="6948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585661"/>
            <a:ext cx="1065695" cy="9675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562600"/>
            <a:ext cx="822127" cy="976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524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291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438702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133600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103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419902"/>
            <a:ext cx="572986" cy="6948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585661"/>
            <a:ext cx="1065695" cy="9675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562600"/>
            <a:ext cx="822127" cy="976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14478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21245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2734102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3429000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41057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4715302"/>
            <a:ext cx="572986" cy="6948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585661"/>
            <a:ext cx="1065695" cy="9675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562600"/>
            <a:ext cx="822127" cy="976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14478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21245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2734102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3429000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41057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4715302"/>
            <a:ext cx="572986" cy="6948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585661"/>
            <a:ext cx="1065695" cy="9675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562600"/>
            <a:ext cx="822127" cy="976180"/>
          </a:xfrm>
          <a:prstGeom prst="rect">
            <a:avLst/>
          </a:prstGeom>
        </p:spPr>
      </p:pic>
      <p:sp>
        <p:nvSpPr>
          <p:cNvPr id="16" name="Up Arrow 15"/>
          <p:cNvSpPr/>
          <p:nvPr/>
        </p:nvSpPr>
        <p:spPr>
          <a:xfrm rot="9840902">
            <a:off x="3176882" y="1118209"/>
            <a:ext cx="457200" cy="304800"/>
          </a:xfrm>
          <a:prstGeom prst="upArrow">
            <a:avLst/>
          </a:prstGeom>
          <a:solidFill>
            <a:srgbClr val="9E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47800" y="457200"/>
            <a:ext cx="3124200" cy="707886"/>
          </a:xfrm>
          <a:prstGeom prst="rect">
            <a:avLst/>
          </a:prstGeom>
          <a:solidFill>
            <a:srgbClr val="800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Address-space layout randomization</a:t>
            </a:r>
            <a:endParaRPr lang="en-US" sz="2000" dirty="0">
              <a:solidFill>
                <a:srgbClr val="FFFF00"/>
              </a:solidFill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62000" y="1066800"/>
            <a:ext cx="7924800" cy="541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35" name="Rectangle 15"/>
          <p:cNvSpPr>
            <a:spLocks noChangeArrowheads="1"/>
          </p:cNvSpPr>
          <p:nvPr/>
        </p:nvSpPr>
        <p:spPr bwMode="auto">
          <a:xfrm>
            <a:off x="3050881" y="3221705"/>
            <a:ext cx="1436133" cy="45489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object</a:t>
            </a:r>
          </a:p>
        </p:txBody>
      </p:sp>
      <p:sp>
        <p:nvSpPr>
          <p:cNvPr id="235536" name="Rectangle 16"/>
          <p:cNvSpPr>
            <a:spLocks noChangeArrowheads="1"/>
          </p:cNvSpPr>
          <p:nvPr/>
        </p:nvSpPr>
        <p:spPr bwMode="auto">
          <a:xfrm>
            <a:off x="2221180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5549" name="Rectangle 29"/>
          <p:cNvSpPr>
            <a:spLocks noChangeArrowheads="1"/>
          </p:cNvSpPr>
          <p:nvPr/>
        </p:nvSpPr>
        <p:spPr bwMode="auto">
          <a:xfrm>
            <a:off x="5332560" y="3221705"/>
            <a:ext cx="2419962" cy="4548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free space</a:t>
            </a:r>
          </a:p>
        </p:txBody>
      </p:sp>
      <p:sp>
        <p:nvSpPr>
          <p:cNvPr id="235550" name="Rectangle 30"/>
          <p:cNvSpPr>
            <a:spLocks noChangeArrowheads="1"/>
          </p:cNvSpPr>
          <p:nvPr/>
        </p:nvSpPr>
        <p:spPr bwMode="auto">
          <a:xfrm>
            <a:off x="4502858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5551" name="Rectangle 31" descr="White marble"/>
          <p:cNvSpPr>
            <a:spLocks noChangeArrowheads="1"/>
          </p:cNvSpPr>
          <p:nvPr/>
        </p:nvSpPr>
        <p:spPr bwMode="auto">
          <a:xfrm>
            <a:off x="2574091" y="4465474"/>
            <a:ext cx="217478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defTabSz="828013"/>
            <a:r>
              <a:rPr lang="en-US" sz="2200" dirty="0">
                <a:latin typeface="Frutiger Linotype" charset="0"/>
              </a:rPr>
              <a:t>heap metadata</a:t>
            </a:r>
          </a:p>
        </p:txBody>
      </p:sp>
      <p:sp>
        <p:nvSpPr>
          <p:cNvPr id="235559" name="Line 39"/>
          <p:cNvSpPr>
            <a:spLocks noChangeShapeType="1"/>
          </p:cNvSpPr>
          <p:nvPr/>
        </p:nvSpPr>
        <p:spPr bwMode="auto">
          <a:xfrm flipH="1" flipV="1">
            <a:off x="2636030" y="3705393"/>
            <a:ext cx="69142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60" name="Line 40"/>
          <p:cNvSpPr>
            <a:spLocks noChangeShapeType="1"/>
          </p:cNvSpPr>
          <p:nvPr/>
        </p:nvSpPr>
        <p:spPr bwMode="auto">
          <a:xfrm flipV="1">
            <a:off x="2843456" y="3705393"/>
            <a:ext cx="2212537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564" name="Picture 4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90321" y="2047035"/>
            <a:ext cx="5083362" cy="34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5565" name="Line 45"/>
          <p:cNvSpPr>
            <a:spLocks noChangeShapeType="1"/>
          </p:cNvSpPr>
          <p:nvPr/>
        </p:nvSpPr>
        <p:spPr bwMode="auto">
          <a:xfrm flipH="1">
            <a:off x="3050881" y="2461624"/>
            <a:ext cx="760560" cy="7600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62000" y="1066800"/>
            <a:ext cx="7924800" cy="541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571" name="Rectangle 3"/>
          <p:cNvSpPr>
            <a:spLocks noChangeArrowheads="1"/>
          </p:cNvSpPr>
          <p:nvPr/>
        </p:nvSpPr>
        <p:spPr bwMode="auto">
          <a:xfrm>
            <a:off x="3050881" y="3221705"/>
            <a:ext cx="1436133" cy="45489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object</a:t>
            </a:r>
          </a:p>
        </p:txBody>
      </p:sp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2221180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7573" name="Rectangle 5"/>
          <p:cNvSpPr>
            <a:spLocks noChangeArrowheads="1"/>
          </p:cNvSpPr>
          <p:nvPr/>
        </p:nvSpPr>
        <p:spPr bwMode="auto">
          <a:xfrm>
            <a:off x="5332560" y="3221705"/>
            <a:ext cx="2419962" cy="4548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free space</a:t>
            </a:r>
          </a:p>
        </p:txBody>
      </p:sp>
      <p:sp>
        <p:nvSpPr>
          <p:cNvPr id="237574" name="Rectangle 6"/>
          <p:cNvSpPr>
            <a:spLocks noChangeArrowheads="1"/>
          </p:cNvSpPr>
          <p:nvPr/>
        </p:nvSpPr>
        <p:spPr bwMode="auto">
          <a:xfrm>
            <a:off x="4502858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7576" name="Line 8"/>
          <p:cNvSpPr>
            <a:spLocks noChangeShapeType="1"/>
          </p:cNvSpPr>
          <p:nvPr/>
        </p:nvSpPr>
        <p:spPr bwMode="auto">
          <a:xfrm flipH="1" flipV="1">
            <a:off x="2636030" y="3705393"/>
            <a:ext cx="69142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7578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90321" y="2047035"/>
            <a:ext cx="5083362" cy="34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7580" name="Oval 12"/>
          <p:cNvSpPr>
            <a:spLocks noChangeArrowheads="1"/>
          </p:cNvSpPr>
          <p:nvPr/>
        </p:nvSpPr>
        <p:spPr bwMode="auto">
          <a:xfrm>
            <a:off x="976628" y="2392526"/>
            <a:ext cx="3664514" cy="290212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7581" name="Rectangle 13"/>
          <p:cNvSpPr>
            <a:spLocks noChangeArrowheads="1"/>
          </p:cNvSpPr>
          <p:nvPr/>
        </p:nvSpPr>
        <p:spPr bwMode="auto">
          <a:xfrm>
            <a:off x="1737187" y="3014411"/>
            <a:ext cx="898843" cy="967375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013"/>
            <a:r>
              <a:rPr lang="en-US" sz="1900" dirty="0">
                <a:latin typeface="Frutiger Linotype" charset="0"/>
              </a:rPr>
              <a:t>prev.</a:t>
            </a:r>
            <a:br>
              <a:rPr lang="en-US" sz="1900" dirty="0">
                <a:latin typeface="Frutiger Linotype" charset="0"/>
              </a:rPr>
            </a:br>
            <a:r>
              <a:rPr lang="en-US" sz="1900" dirty="0">
                <a:latin typeface="Frutiger Linotype" charset="0"/>
              </a:rPr>
              <a:t>object</a:t>
            </a:r>
          </a:p>
        </p:txBody>
      </p:sp>
      <p:sp>
        <p:nvSpPr>
          <p:cNvPr id="237582" name="Rectangle 14"/>
          <p:cNvSpPr>
            <a:spLocks noChangeArrowheads="1"/>
          </p:cNvSpPr>
          <p:nvPr/>
        </p:nvSpPr>
        <p:spPr bwMode="auto">
          <a:xfrm>
            <a:off x="2636030" y="3014411"/>
            <a:ext cx="898843" cy="967375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013"/>
            <a:r>
              <a:rPr lang="en-US" sz="1900" dirty="0">
                <a:latin typeface="Frutiger Linotype" charset="0"/>
              </a:rPr>
              <a:t>object</a:t>
            </a:r>
            <a:br>
              <a:rPr lang="en-US" sz="1900" dirty="0">
                <a:latin typeface="Frutiger Linotype" charset="0"/>
              </a:rPr>
            </a:br>
            <a:r>
              <a:rPr lang="en-US" sz="1900" dirty="0">
                <a:latin typeface="Frutiger Linotype" charset="0"/>
              </a:rPr>
              <a:t>size</a:t>
            </a:r>
          </a:p>
        </p:txBody>
      </p:sp>
      <p:sp>
        <p:nvSpPr>
          <p:cNvPr id="237583" name="Line 15"/>
          <p:cNvSpPr>
            <a:spLocks noChangeShapeType="1"/>
          </p:cNvSpPr>
          <p:nvPr/>
        </p:nvSpPr>
        <p:spPr bwMode="auto">
          <a:xfrm>
            <a:off x="3534873" y="3014411"/>
            <a:ext cx="78936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7584" name="Line 16"/>
          <p:cNvSpPr>
            <a:spLocks noChangeShapeType="1"/>
          </p:cNvSpPr>
          <p:nvPr/>
        </p:nvSpPr>
        <p:spPr bwMode="auto">
          <a:xfrm>
            <a:off x="3534873" y="3981786"/>
            <a:ext cx="69141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7585" name="Rectangle 17"/>
          <p:cNvSpPr>
            <a:spLocks noChangeArrowheads="1"/>
          </p:cNvSpPr>
          <p:nvPr/>
        </p:nvSpPr>
        <p:spPr bwMode="auto">
          <a:xfrm>
            <a:off x="3555040" y="3033125"/>
            <a:ext cx="622276" cy="927068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7575" name="Rectangle 7" descr="White marble"/>
          <p:cNvSpPr>
            <a:spLocks noChangeArrowheads="1"/>
          </p:cNvSpPr>
          <p:nvPr/>
        </p:nvSpPr>
        <p:spPr bwMode="auto">
          <a:xfrm>
            <a:off x="1322337" y="4050885"/>
            <a:ext cx="2566984" cy="76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defTabSz="828013"/>
            <a:r>
              <a:rPr lang="en-US" sz="2200" b="1" dirty="0">
                <a:latin typeface="Frutiger Linotype" charset="0"/>
              </a:rPr>
              <a:t>heap metadata</a:t>
            </a:r>
          </a:p>
          <a:p>
            <a:pPr defTabSz="828013"/>
            <a:r>
              <a:rPr lang="en-US" sz="2200" i="1" dirty="0">
                <a:latin typeface="Frutiger Linotype" charset="0"/>
              </a:rPr>
              <a:t>(GNU </a:t>
            </a:r>
            <a:r>
              <a:rPr lang="en-US" sz="2200" i="1" dirty="0" err="1">
                <a:latin typeface="Frutiger Linotype" charset="0"/>
              </a:rPr>
              <a:t>libc</a:t>
            </a:r>
            <a:r>
              <a:rPr lang="en-US" sz="2200" i="1" dirty="0">
                <a:latin typeface="Frutiger Linotype" charset="0"/>
              </a:rPr>
              <a:t>, others)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62000" y="1066800"/>
            <a:ext cx="7924800" cy="541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595" name="Rectangle 3"/>
          <p:cNvSpPr>
            <a:spLocks noChangeArrowheads="1"/>
          </p:cNvSpPr>
          <p:nvPr/>
        </p:nvSpPr>
        <p:spPr bwMode="auto">
          <a:xfrm>
            <a:off x="3050881" y="3221705"/>
            <a:ext cx="1436133" cy="45489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object</a:t>
            </a:r>
          </a:p>
        </p:txBody>
      </p:sp>
      <p:sp>
        <p:nvSpPr>
          <p:cNvPr id="238596" name="Rectangle 4"/>
          <p:cNvSpPr>
            <a:spLocks noChangeArrowheads="1"/>
          </p:cNvSpPr>
          <p:nvPr/>
        </p:nvSpPr>
        <p:spPr bwMode="auto">
          <a:xfrm>
            <a:off x="2221180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5332560" y="3221705"/>
            <a:ext cx="2419962" cy="4548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free space</a:t>
            </a:r>
          </a:p>
        </p:txBody>
      </p:sp>
      <p:sp>
        <p:nvSpPr>
          <p:cNvPr id="238598" name="Rectangle 6"/>
          <p:cNvSpPr>
            <a:spLocks noChangeArrowheads="1"/>
          </p:cNvSpPr>
          <p:nvPr/>
        </p:nvSpPr>
        <p:spPr bwMode="auto">
          <a:xfrm>
            <a:off x="4502858" y="3221705"/>
            <a:ext cx="812416" cy="45489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8599" name="Rectangle 7" descr="White marble"/>
          <p:cNvSpPr>
            <a:spLocks noChangeArrowheads="1"/>
          </p:cNvSpPr>
          <p:nvPr/>
        </p:nvSpPr>
        <p:spPr bwMode="auto">
          <a:xfrm>
            <a:off x="2574091" y="4465474"/>
            <a:ext cx="217478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defTabSz="828013"/>
            <a:r>
              <a:rPr lang="en-US" sz="2200" dirty="0">
                <a:latin typeface="Frutiger Linotype" charset="0"/>
              </a:rPr>
              <a:t>heap metadata</a:t>
            </a:r>
          </a:p>
        </p:txBody>
      </p:sp>
      <p:sp>
        <p:nvSpPr>
          <p:cNvPr id="238600" name="Line 8"/>
          <p:cNvSpPr>
            <a:spLocks noChangeShapeType="1"/>
          </p:cNvSpPr>
          <p:nvPr/>
        </p:nvSpPr>
        <p:spPr bwMode="auto">
          <a:xfrm flipH="1" flipV="1">
            <a:off x="2636030" y="3705393"/>
            <a:ext cx="69142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8601" name="Line 9"/>
          <p:cNvSpPr>
            <a:spLocks noChangeShapeType="1"/>
          </p:cNvSpPr>
          <p:nvPr/>
        </p:nvSpPr>
        <p:spPr bwMode="auto">
          <a:xfrm flipV="1">
            <a:off x="2843456" y="3705393"/>
            <a:ext cx="2212537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8604" name="Rectangle 12"/>
          <p:cNvSpPr>
            <a:spLocks noChangeArrowheads="1"/>
          </p:cNvSpPr>
          <p:nvPr/>
        </p:nvSpPr>
        <p:spPr bwMode="auto">
          <a:xfrm>
            <a:off x="4502858" y="3227464"/>
            <a:ext cx="345709" cy="4476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013"/>
            <a:r>
              <a:rPr lang="en-US" sz="2800" b="1" dirty="0" err="1">
                <a:latin typeface="Courier New" charset="0"/>
              </a:rPr>
              <a:t>x</a:t>
            </a:r>
            <a:endParaRPr lang="en-US" sz="2800" b="1" dirty="0">
              <a:latin typeface="Courier New" charset="0"/>
            </a:endParaRPr>
          </a:p>
        </p:txBody>
      </p:sp>
      <p:pic>
        <p:nvPicPr>
          <p:cNvPr id="238608" name="Picture 1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90321" y="2002410"/>
            <a:ext cx="5573116" cy="9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762000" y="1066800"/>
            <a:ext cx="7924800" cy="541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595" name="Rectangle 3"/>
          <p:cNvSpPr>
            <a:spLocks noChangeArrowheads="1"/>
          </p:cNvSpPr>
          <p:nvPr/>
        </p:nvSpPr>
        <p:spPr bwMode="auto">
          <a:xfrm>
            <a:off x="3050881" y="3221705"/>
            <a:ext cx="1436133" cy="45489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object</a:t>
            </a:r>
          </a:p>
        </p:txBody>
      </p:sp>
      <p:sp>
        <p:nvSpPr>
          <p:cNvPr id="238596" name="Rectangle 4"/>
          <p:cNvSpPr>
            <a:spLocks noChangeArrowheads="1"/>
          </p:cNvSpPr>
          <p:nvPr/>
        </p:nvSpPr>
        <p:spPr bwMode="auto">
          <a:xfrm>
            <a:off x="2221180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5332560" y="3221705"/>
            <a:ext cx="2419962" cy="4548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free space</a:t>
            </a:r>
          </a:p>
        </p:txBody>
      </p:sp>
      <p:sp>
        <p:nvSpPr>
          <p:cNvPr id="238598" name="Rectangle 6"/>
          <p:cNvSpPr>
            <a:spLocks noChangeArrowheads="1"/>
          </p:cNvSpPr>
          <p:nvPr/>
        </p:nvSpPr>
        <p:spPr bwMode="auto">
          <a:xfrm>
            <a:off x="4502858" y="3221705"/>
            <a:ext cx="812416" cy="45489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8599" name="Rectangle 7" descr="White marble"/>
          <p:cNvSpPr>
            <a:spLocks noChangeArrowheads="1"/>
          </p:cNvSpPr>
          <p:nvPr/>
        </p:nvSpPr>
        <p:spPr bwMode="auto">
          <a:xfrm>
            <a:off x="2574091" y="4465474"/>
            <a:ext cx="217478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defTabSz="828013"/>
            <a:r>
              <a:rPr lang="en-US" sz="2200" dirty="0">
                <a:latin typeface="Frutiger Linotype" charset="0"/>
              </a:rPr>
              <a:t>heap metadata</a:t>
            </a:r>
          </a:p>
        </p:txBody>
      </p:sp>
      <p:sp>
        <p:nvSpPr>
          <p:cNvPr id="238600" name="Line 8"/>
          <p:cNvSpPr>
            <a:spLocks noChangeShapeType="1"/>
          </p:cNvSpPr>
          <p:nvPr/>
        </p:nvSpPr>
        <p:spPr bwMode="auto">
          <a:xfrm flipH="1" flipV="1">
            <a:off x="2636030" y="3705393"/>
            <a:ext cx="69142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8601" name="Line 9"/>
          <p:cNvSpPr>
            <a:spLocks noChangeShapeType="1"/>
          </p:cNvSpPr>
          <p:nvPr/>
        </p:nvSpPr>
        <p:spPr bwMode="auto">
          <a:xfrm flipV="1">
            <a:off x="2843456" y="3705393"/>
            <a:ext cx="2212537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8604" name="Rectangle 12"/>
          <p:cNvSpPr>
            <a:spLocks noChangeArrowheads="1"/>
          </p:cNvSpPr>
          <p:nvPr/>
        </p:nvSpPr>
        <p:spPr bwMode="auto">
          <a:xfrm>
            <a:off x="4502858" y="3227464"/>
            <a:ext cx="345709" cy="4476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013"/>
            <a:r>
              <a:rPr lang="en-US" sz="2800" b="1" dirty="0" err="1">
                <a:latin typeface="Courier New" charset="0"/>
              </a:rPr>
              <a:t>x</a:t>
            </a:r>
            <a:endParaRPr lang="en-US" sz="2800" b="1" dirty="0">
              <a:latin typeface="Courier New" charset="0"/>
            </a:endParaRPr>
          </a:p>
        </p:txBody>
      </p:sp>
      <p:pic>
        <p:nvPicPr>
          <p:cNvPr id="238608" name="Picture 1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90321" y="2002410"/>
            <a:ext cx="5573116" cy="9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4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3081551"/>
            <a:ext cx="572986" cy="694898"/>
          </a:xfrm>
          <a:prstGeom prst="rect">
            <a:avLst/>
          </a:prstGeom>
        </p:spPr>
      </p:pic>
      <p:pic>
        <p:nvPicPr>
          <p:cNvPr id="18" name="Picture 17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214" y="3083274"/>
            <a:ext cx="572986" cy="69489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524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8291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1057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715302"/>
            <a:ext cx="572986" cy="694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524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8291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1057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715302"/>
            <a:ext cx="572986" cy="694898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19856"/>
            <a:ext cx="576072" cy="694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7800" y="4800600"/>
            <a:ext cx="1143000" cy="985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954" y="691452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954" y="137991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056614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751512"/>
            <a:ext cx="572986" cy="694898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0954" y="206305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379866"/>
            <a:ext cx="576072" cy="694944"/>
          </a:xfrm>
          <a:prstGeom prst="rect">
            <a:avLst/>
          </a:prstGeom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785018"/>
            <a:ext cx="572986" cy="694898"/>
          </a:xfrm>
          <a:prstGeom prst="rect">
            <a:avLst/>
          </a:prstGeom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479916"/>
            <a:ext cx="572986" cy="694898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6157404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09148"/>
            <a:ext cx="576072" cy="694944"/>
          </a:xfrm>
          <a:prstGeom prst="rect">
            <a:avLst/>
          </a:prstGeom>
        </p:spPr>
      </p:pic>
      <p:pic>
        <p:nvPicPr>
          <p:cNvPr id="25" name="Picture 24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4114800"/>
            <a:ext cx="576072" cy="694944"/>
          </a:xfrm>
          <a:prstGeom prst="rect">
            <a:avLst/>
          </a:prstGeom>
        </p:spPr>
      </p:pic>
      <p:pic>
        <p:nvPicPr>
          <p:cNvPr id="26" name="Picture 2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4800600"/>
            <a:ext cx="576072" cy="694944"/>
          </a:xfrm>
          <a:prstGeom prst="rect">
            <a:avLst/>
          </a:prstGeom>
        </p:spPr>
      </p:pic>
      <p:pic>
        <p:nvPicPr>
          <p:cNvPr id="27" name="Picture 2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5486400"/>
            <a:ext cx="576072" cy="694944"/>
          </a:xfrm>
          <a:prstGeom prst="rect">
            <a:avLst/>
          </a:prstGeom>
        </p:spPr>
      </p:pic>
      <p:pic>
        <p:nvPicPr>
          <p:cNvPr id="28" name="Picture 2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28" y="3429000"/>
            <a:ext cx="576072" cy="694944"/>
          </a:xfrm>
          <a:prstGeom prst="rect">
            <a:avLst/>
          </a:prstGeom>
        </p:spPr>
      </p:pic>
      <p:pic>
        <p:nvPicPr>
          <p:cNvPr id="29" name="Picture 2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28" y="4114800"/>
            <a:ext cx="576072" cy="694944"/>
          </a:xfrm>
          <a:prstGeom prst="rect">
            <a:avLst/>
          </a:prstGeom>
        </p:spPr>
      </p:pic>
      <p:pic>
        <p:nvPicPr>
          <p:cNvPr id="30" name="Picture 29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28" y="4800600"/>
            <a:ext cx="576072" cy="694944"/>
          </a:xfrm>
          <a:prstGeom prst="rect">
            <a:avLst/>
          </a:prstGeom>
        </p:spPr>
      </p:pic>
      <p:pic>
        <p:nvPicPr>
          <p:cNvPr id="31" name="Picture 30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28" y="5486400"/>
            <a:ext cx="576072" cy="694944"/>
          </a:xfrm>
          <a:prstGeom prst="rect">
            <a:avLst/>
          </a:prstGeom>
        </p:spPr>
      </p:pic>
      <p:pic>
        <p:nvPicPr>
          <p:cNvPr id="32" name="Picture 3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18" y="676656"/>
            <a:ext cx="576072" cy="694944"/>
          </a:xfrm>
          <a:prstGeom prst="rect">
            <a:avLst/>
          </a:prstGeom>
        </p:spPr>
      </p:pic>
      <p:pic>
        <p:nvPicPr>
          <p:cNvPr id="33" name="Picture 3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18" y="1362456"/>
            <a:ext cx="576072" cy="694944"/>
          </a:xfrm>
          <a:prstGeom prst="rect">
            <a:avLst/>
          </a:prstGeom>
        </p:spPr>
      </p:pic>
      <p:pic>
        <p:nvPicPr>
          <p:cNvPr id="34" name="Picture 33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18" y="2048256"/>
            <a:ext cx="576072" cy="694944"/>
          </a:xfrm>
          <a:prstGeom prst="rect">
            <a:avLst/>
          </a:prstGeom>
        </p:spPr>
      </p:pic>
      <p:pic>
        <p:nvPicPr>
          <p:cNvPr id="35" name="Picture 34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18" y="2734056"/>
            <a:ext cx="576072" cy="694944"/>
          </a:xfrm>
          <a:prstGeom prst="rect">
            <a:avLst/>
          </a:prstGeom>
        </p:spPr>
      </p:pic>
      <p:pic>
        <p:nvPicPr>
          <p:cNvPr id="36" name="Picture 3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694066"/>
            <a:ext cx="576072" cy="694944"/>
          </a:xfrm>
          <a:prstGeom prst="rect">
            <a:avLst/>
          </a:prstGeom>
        </p:spPr>
      </p:pic>
      <p:pic>
        <p:nvPicPr>
          <p:cNvPr id="37" name="Picture 3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0954" y="2743200"/>
            <a:ext cx="576072" cy="694944"/>
          </a:xfrm>
          <a:prstGeom prst="rect">
            <a:avLst/>
          </a:prstGeom>
        </p:spPr>
      </p:pic>
      <p:pic>
        <p:nvPicPr>
          <p:cNvPr id="39" name="Picture 3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3429000"/>
            <a:ext cx="576072" cy="694944"/>
          </a:xfrm>
          <a:prstGeom prst="rect">
            <a:avLst/>
          </a:prstGeom>
        </p:spPr>
      </p:pic>
      <p:pic>
        <p:nvPicPr>
          <p:cNvPr id="40" name="Picture 39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81610" y="3438144"/>
            <a:ext cx="576072" cy="694944"/>
          </a:xfrm>
          <a:prstGeom prst="rect">
            <a:avLst/>
          </a:prstGeom>
        </p:spPr>
      </p:pic>
      <p:pic>
        <p:nvPicPr>
          <p:cNvPr id="41" name="Picture 40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81610" y="4123944"/>
            <a:ext cx="576072" cy="694944"/>
          </a:xfrm>
          <a:prstGeom prst="rect">
            <a:avLst/>
          </a:prstGeom>
        </p:spPr>
      </p:pic>
      <p:pic>
        <p:nvPicPr>
          <p:cNvPr id="42" name="Picture 4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81610" y="4809744"/>
            <a:ext cx="576072" cy="694944"/>
          </a:xfrm>
          <a:prstGeom prst="rect">
            <a:avLst/>
          </a:prstGeom>
        </p:spPr>
      </p:pic>
      <p:pic>
        <p:nvPicPr>
          <p:cNvPr id="43" name="Picture 4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81610" y="5495544"/>
            <a:ext cx="576072" cy="694944"/>
          </a:xfrm>
          <a:prstGeom prst="rect">
            <a:avLst/>
          </a:prstGeom>
        </p:spPr>
      </p:pic>
      <p:pic>
        <p:nvPicPr>
          <p:cNvPr id="44" name="Picture 43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85800"/>
            <a:ext cx="576072" cy="694944"/>
          </a:xfrm>
          <a:prstGeom prst="rect">
            <a:avLst/>
          </a:prstGeom>
        </p:spPr>
      </p:pic>
      <p:pic>
        <p:nvPicPr>
          <p:cNvPr id="45" name="Picture 44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371600"/>
            <a:ext cx="576072" cy="694944"/>
          </a:xfrm>
          <a:prstGeom prst="rect">
            <a:avLst/>
          </a:prstGeom>
        </p:spPr>
      </p:pic>
      <p:pic>
        <p:nvPicPr>
          <p:cNvPr id="46" name="Picture 4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057400"/>
            <a:ext cx="576072" cy="694944"/>
          </a:xfrm>
          <a:prstGeom prst="rect">
            <a:avLst/>
          </a:prstGeom>
        </p:spPr>
      </p:pic>
      <p:pic>
        <p:nvPicPr>
          <p:cNvPr id="47" name="Picture 4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743200"/>
            <a:ext cx="576072" cy="694944"/>
          </a:xfrm>
          <a:prstGeom prst="rect">
            <a:avLst/>
          </a:prstGeom>
        </p:spPr>
      </p:pic>
      <p:pic>
        <p:nvPicPr>
          <p:cNvPr id="48" name="Picture 4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163056"/>
            <a:ext cx="576072" cy="694944"/>
          </a:xfrm>
          <a:prstGeom prst="rect">
            <a:avLst/>
          </a:prstGeom>
        </p:spPr>
      </p:pic>
      <p:pic>
        <p:nvPicPr>
          <p:cNvPr id="49" name="Picture 4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6163056"/>
            <a:ext cx="576072" cy="694944"/>
          </a:xfrm>
          <a:prstGeom prst="rect">
            <a:avLst/>
          </a:prstGeom>
        </p:spPr>
      </p:pic>
      <p:pic>
        <p:nvPicPr>
          <p:cNvPr id="50" name="Picture 49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18" y="6163056"/>
            <a:ext cx="576072" cy="694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7800" y="4800600"/>
            <a:ext cx="1143000" cy="985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7800" y="4800600"/>
            <a:ext cx="1143000" cy="985266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  <a:ln w="63500">
            <a:solidFill>
              <a:srgbClr val="FFFF00"/>
            </a:solidFill>
          </a:ln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0200" y="4099601"/>
            <a:ext cx="990600" cy="7771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7800" y="4800600"/>
            <a:ext cx="1143000" cy="985266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  <a:ln w="63500">
            <a:solidFill>
              <a:srgbClr val="FFFF00"/>
            </a:solidFill>
          </a:ln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0200" y="4099601"/>
            <a:ext cx="990600" cy="77719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04800" y="3048000"/>
            <a:ext cx="8534400" cy="64633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chemeClr val="bg1"/>
                </a:solidFill>
                <a:latin typeface="Georgia" pitchFamily="18" charset="0"/>
              </a:rPr>
              <a:t>≈</a:t>
            </a:r>
            <a:r>
              <a:rPr lang="en-US" sz="3600" b="1" i="1" dirty="0" smtClean="0">
                <a:solidFill>
                  <a:schemeClr val="bg1"/>
                </a:solidFill>
                <a:latin typeface="Georgia" pitchFamily="18" charset="0"/>
              </a:rPr>
              <a:t> 4-5 bits of entropy</a:t>
            </a:r>
            <a:endParaRPr lang="en-US" sz="3600" b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  <a:ln w="63500" cap="flat" cmpd="sng" algn="ctr">
            <a:solidFill>
              <a:srgbClr val="B7B7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" name="TextBox 23"/>
          <p:cNvSpPr txBox="1"/>
          <p:nvPr/>
        </p:nvSpPr>
        <p:spPr>
          <a:xfrm>
            <a:off x="1371600" y="5943600"/>
            <a:ext cx="2263435" cy="692497"/>
          </a:xfrm>
          <a:prstGeom prst="rect">
            <a:avLst/>
          </a:prstGeom>
          <a:solidFill>
            <a:srgbClr val="0B0A0B"/>
          </a:solidFill>
        </p:spPr>
        <p:txBody>
          <a:bodyPr wrap="none" rtlCol="0">
            <a:spAutoFit/>
          </a:bodyPr>
          <a:lstStyle/>
          <a:p>
            <a:r>
              <a:rPr lang="en-US" sz="3900" spc="-150" dirty="0" smtClean="0">
                <a:ln w="63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C3300"/>
                </a:solidFill>
                <a:latin typeface="Impact"/>
                <a:cs typeface="Impact"/>
              </a:rPr>
              <a:t>DIE HARDER</a:t>
            </a:r>
            <a:endParaRPr lang="en-US" sz="3900" spc="-150" dirty="0">
              <a:ln w="63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C3300"/>
              </a:solidFill>
              <a:latin typeface="Impact"/>
              <a:cs typeface="Impac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0" y="4477663"/>
            <a:ext cx="1868450" cy="1465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  <a:ln w="63500" cap="flat" cmpd="sng" algn="ctr">
            <a:solidFill>
              <a:srgbClr val="B7B7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" name="TextBox 23"/>
          <p:cNvSpPr txBox="1"/>
          <p:nvPr/>
        </p:nvSpPr>
        <p:spPr>
          <a:xfrm>
            <a:off x="1371600" y="5943600"/>
            <a:ext cx="2263435" cy="692497"/>
          </a:xfrm>
          <a:prstGeom prst="rect">
            <a:avLst/>
          </a:prstGeom>
          <a:solidFill>
            <a:srgbClr val="0B0A0B"/>
          </a:solidFill>
        </p:spPr>
        <p:txBody>
          <a:bodyPr wrap="none" rtlCol="0">
            <a:spAutoFit/>
          </a:bodyPr>
          <a:lstStyle/>
          <a:p>
            <a:r>
              <a:rPr lang="en-US" sz="3900" spc="-150" dirty="0" smtClean="0">
                <a:ln w="63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C3300"/>
                </a:solidFill>
                <a:latin typeface="Impact"/>
                <a:cs typeface="Impact"/>
              </a:rPr>
              <a:t>DIE HARDER</a:t>
            </a:r>
            <a:endParaRPr lang="en-US" sz="3900" spc="-150" dirty="0">
              <a:ln w="63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C3300"/>
              </a:solidFill>
              <a:latin typeface="Impact"/>
              <a:cs typeface="Impac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0" y="4477663"/>
            <a:ext cx="1868450" cy="146593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4800" y="3048000"/>
            <a:ext cx="8534400" cy="1200329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chemeClr val="bg1"/>
                </a:solidFill>
                <a:latin typeface="Georgia" pitchFamily="18" charset="0"/>
              </a:rPr>
              <a:t>Maximal entropy:</a:t>
            </a:r>
            <a:br>
              <a:rPr lang="en-US" sz="36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600" b="1" i="1" dirty="0" smtClean="0">
                <a:solidFill>
                  <a:schemeClr val="bg1"/>
                </a:solidFill>
                <a:latin typeface="Georgia" pitchFamily="18" charset="0"/>
              </a:rPr>
              <a:t>log N bits (e.g., ≈ 25-30)</a:t>
            </a:r>
            <a:endParaRPr lang="en-US" sz="3600" b="1" i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8587840">
            <a:off x="3162302" y="3680457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587840">
            <a:off x="3390898" y="3939542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8587840">
            <a:off x="3619494" y="4198627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000" y="1447800"/>
            <a:ext cx="7504545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3" y="1371600"/>
            <a:ext cx="9122137" cy="3603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98700"/>
            <a:ext cx="2343150" cy="226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298700"/>
            <a:ext cx="2343150" cy="226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4648200"/>
            <a:ext cx="2263435" cy="692497"/>
          </a:xfrm>
          <a:prstGeom prst="rect">
            <a:avLst/>
          </a:prstGeom>
          <a:solidFill>
            <a:srgbClr val="0B0A0B"/>
          </a:solidFill>
        </p:spPr>
        <p:txBody>
          <a:bodyPr wrap="none" rtlCol="0">
            <a:spAutoFit/>
          </a:bodyPr>
          <a:lstStyle/>
          <a:p>
            <a:r>
              <a:rPr lang="en-US" sz="3900" spc="-150" dirty="0" smtClean="0">
                <a:ln w="63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C3300"/>
                </a:solidFill>
                <a:latin typeface="Impact"/>
                <a:cs typeface="Impact"/>
              </a:rPr>
              <a:t>DIE HARDER</a:t>
            </a:r>
            <a:endParaRPr lang="en-US" sz="3900" spc="-150" dirty="0">
              <a:ln w="63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C3300"/>
              </a:solidFill>
              <a:latin typeface="Impact"/>
              <a:cs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98700"/>
            <a:ext cx="2343150" cy="226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298700"/>
            <a:ext cx="2343150" cy="226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4648200"/>
            <a:ext cx="2263435" cy="692497"/>
          </a:xfrm>
          <a:prstGeom prst="rect">
            <a:avLst/>
          </a:prstGeom>
          <a:solidFill>
            <a:srgbClr val="0B0A0B"/>
          </a:solidFill>
        </p:spPr>
        <p:txBody>
          <a:bodyPr wrap="none" rtlCol="0">
            <a:spAutoFit/>
          </a:bodyPr>
          <a:lstStyle/>
          <a:p>
            <a:r>
              <a:rPr lang="en-US" sz="3900" spc="-150" dirty="0" smtClean="0">
                <a:ln w="63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C3300"/>
                </a:solidFill>
                <a:latin typeface="Impact"/>
                <a:cs typeface="Impact"/>
              </a:rPr>
              <a:t>DIE HARDER</a:t>
            </a:r>
            <a:endParaRPr lang="en-US" sz="3900" spc="-150" dirty="0">
              <a:ln w="63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C3300"/>
              </a:solidFill>
              <a:latin typeface="Impact"/>
              <a:cs typeface="Impac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9200" y="3925669"/>
            <a:ext cx="2514600" cy="64633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44.2 sec</a:t>
            </a:r>
            <a:endParaRPr lang="en-US" sz="3600" b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98700"/>
            <a:ext cx="2343150" cy="226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298700"/>
            <a:ext cx="2343150" cy="226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4648200"/>
            <a:ext cx="2263435" cy="692497"/>
          </a:xfrm>
          <a:prstGeom prst="rect">
            <a:avLst/>
          </a:prstGeom>
          <a:solidFill>
            <a:srgbClr val="0B0A0B"/>
          </a:solidFill>
        </p:spPr>
        <p:txBody>
          <a:bodyPr wrap="none" rtlCol="0">
            <a:spAutoFit/>
          </a:bodyPr>
          <a:lstStyle/>
          <a:p>
            <a:r>
              <a:rPr lang="en-US" sz="3900" spc="-150" dirty="0" smtClean="0">
                <a:ln w="63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C3300"/>
                </a:solidFill>
                <a:latin typeface="Impact"/>
                <a:cs typeface="Impact"/>
              </a:rPr>
              <a:t>DIE HARDER</a:t>
            </a:r>
            <a:endParaRPr lang="en-US" sz="3900" spc="-150" dirty="0">
              <a:ln w="63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C3300"/>
              </a:solidFill>
              <a:latin typeface="Impact"/>
              <a:cs typeface="Impac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9200" y="3925669"/>
            <a:ext cx="2514600" cy="64633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44.2 sec</a:t>
            </a:r>
            <a:endParaRPr lang="en-US" sz="3600" b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0" y="3925669"/>
            <a:ext cx="2514600" cy="64633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41.6 sec</a:t>
            </a:r>
            <a:endParaRPr lang="en-US" sz="3600" b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257800"/>
            <a:ext cx="4343400" cy="1066800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latin typeface="Candara"/>
                <a:cs typeface="Candara"/>
              </a:rPr>
              <a:t>Gene </a:t>
            </a:r>
            <a:r>
              <a:rPr lang="en-US" sz="2400" dirty="0" err="1" smtClean="0">
                <a:solidFill>
                  <a:schemeClr val="bg1"/>
                </a:solidFill>
                <a:latin typeface="Candara"/>
                <a:cs typeface="Candara"/>
              </a:rPr>
              <a:t>Novark</a:t>
            </a:r>
            <a:r>
              <a:rPr lang="en-US" sz="2400" dirty="0" smtClean="0">
                <a:solidFill>
                  <a:schemeClr val="bg1"/>
                </a:solidFill>
                <a:latin typeface="Candara"/>
                <a:cs typeface="Candara"/>
              </a:rPr>
              <a:t> &amp; </a:t>
            </a:r>
            <a:r>
              <a:rPr lang="en-US" sz="2400" b="1" dirty="0" smtClean="0">
                <a:solidFill>
                  <a:schemeClr val="bg1"/>
                </a:solidFill>
                <a:latin typeface="Candara"/>
                <a:cs typeface="Candara"/>
              </a:rPr>
              <a:t>Emery Berger</a:t>
            </a:r>
          </a:p>
          <a:p>
            <a:pPr algn="l"/>
            <a:r>
              <a:rPr lang="en-US" sz="2400" dirty="0" smtClean="0">
                <a:solidFill>
                  <a:schemeClr val="bg1"/>
                </a:solidFill>
                <a:latin typeface="Candara"/>
                <a:cs typeface="Candara"/>
              </a:rPr>
              <a:t>University of Massachusetts</a:t>
            </a:r>
            <a:endParaRPr lang="en-US" sz="600" dirty="0" smtClean="0">
              <a:solidFill>
                <a:schemeClr val="bg1"/>
              </a:solidFill>
              <a:latin typeface="Candara"/>
              <a:cs typeface="Candar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1377"/>
            <a:ext cx="3962400" cy="5903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3239604"/>
            <a:ext cx="4210050" cy="1484796"/>
          </a:xfrm>
          <a:solidFill>
            <a:schemeClr val="tx1"/>
          </a:solidFill>
        </p:spPr>
        <p:txBody>
          <a:bodyPr anchor="t" anchorCtr="0">
            <a:normAutofit fontScale="90000"/>
          </a:bodyPr>
          <a:lstStyle/>
          <a:p>
            <a:pPr algn="l"/>
            <a:r>
              <a:rPr lang="en-US" b="1" cap="small" dirty="0" err="1" smtClean="0">
                <a:solidFill>
                  <a:schemeClr val="bg1"/>
                </a:solidFill>
                <a:latin typeface="Candara"/>
                <a:cs typeface="Candara"/>
              </a:rPr>
              <a:t>DieHarder</a:t>
            </a:r>
            <a: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  <a:t>:</a:t>
            </a:r>
            <a:b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</a:br>
            <a: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  <a:t>Securing the Heap</a:t>
            </a:r>
            <a:b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</a:br>
            <a:endParaRPr lang="en-US" b="1" cap="small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pic>
        <p:nvPicPr>
          <p:cNvPr id="10" name="Picture 4" descr="newseal2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6119307"/>
            <a:ext cx="762000" cy="738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52600" y="3482975"/>
            <a:ext cx="5334000" cy="72707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000" dirty="0">
                <a:solidFill>
                  <a:srgbClr val="FFFF00"/>
                </a:solidFill>
                <a:latin typeface="Consolas" pitchFamily="49" charset="0"/>
              </a:rPr>
              <a:t>char * </a:t>
            </a:r>
            <a:r>
              <a:rPr lang="en-US" sz="2000" dirty="0" err="1">
                <a:solidFill>
                  <a:srgbClr val="FFFF00"/>
                </a:solidFill>
                <a:latin typeface="Consolas" pitchFamily="49" charset="0"/>
              </a:rPr>
              <a:t>str</a:t>
            </a:r>
            <a:r>
              <a:rPr lang="en-US" sz="2000" dirty="0">
                <a:solidFill>
                  <a:srgbClr val="FFFF00"/>
                </a:solidFill>
                <a:latin typeface="Consolas" pitchFamily="49" charset="0"/>
              </a:rPr>
              <a:t> = new char[8];</a:t>
            </a:r>
          </a:p>
          <a:p>
            <a:pPr eaLnBrk="0" hangingPunct="0">
              <a:defRPr/>
            </a:pPr>
            <a:r>
              <a:rPr lang="en-US" sz="2000" dirty="0" err="1">
                <a:solidFill>
                  <a:srgbClr val="FFFF00"/>
                </a:solidFill>
                <a:latin typeface="Consolas" pitchFamily="49" charset="0"/>
              </a:rPr>
              <a:t>strcpy</a:t>
            </a:r>
            <a:r>
              <a:rPr lang="en-US" sz="2000" dirty="0">
                <a:solidFill>
                  <a:srgbClr val="FFFF00"/>
                </a:solidFill>
                <a:latin typeface="Consolas" pitchFamily="49" charset="0"/>
              </a:rPr>
              <a:t> (</a:t>
            </a:r>
            <a:r>
              <a:rPr lang="en-US" sz="2000" dirty="0" err="1">
                <a:solidFill>
                  <a:srgbClr val="FFFF00"/>
                </a:solidFill>
                <a:latin typeface="Consolas" pitchFamily="49" charset="0"/>
              </a:rPr>
              <a:t>str</a:t>
            </a:r>
            <a:r>
              <a:rPr lang="en-US" sz="2000" dirty="0">
                <a:solidFill>
                  <a:srgbClr val="FFFF00"/>
                </a:solidFill>
                <a:latin typeface="Consolas" pitchFamily="49" charset="0"/>
              </a:rPr>
              <a:t>,</a:t>
            </a:r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 “goodbye </a:t>
            </a:r>
            <a:r>
              <a:rPr lang="en-US" sz="2000" dirty="0">
                <a:solidFill>
                  <a:srgbClr val="FFFF00"/>
                </a:solidFill>
                <a:latin typeface="Consolas" pitchFamily="49" charset="0"/>
              </a:rPr>
              <a:t>cruel world”);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14500" y="2590800"/>
            <a:ext cx="5715000" cy="255454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FFFF00"/>
                </a:solidFill>
                <a:latin typeface="Consolas" pitchFamily="49" charset="0"/>
              </a:rPr>
              <a:t>int</a:t>
            </a:r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 * v = new </a:t>
            </a:r>
            <a:r>
              <a:rPr lang="en-US" sz="2000" dirty="0" err="1" smtClean="0">
                <a:solidFill>
                  <a:srgbClr val="FFFF00"/>
                </a:solidFill>
                <a:latin typeface="Consolas" pitchFamily="49" charset="0"/>
              </a:rPr>
              <a:t>int</a:t>
            </a:r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[4];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…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delete [] v; // oops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…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char * </a:t>
            </a:r>
            <a:r>
              <a:rPr lang="en-US" sz="2000" dirty="0" err="1" smtClean="0">
                <a:solidFill>
                  <a:srgbClr val="FFFF00"/>
                </a:solidFill>
                <a:latin typeface="Consolas" pitchFamily="49" charset="0"/>
              </a:rPr>
              <a:t>str</a:t>
            </a:r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 = new char[16];</a:t>
            </a:r>
          </a:p>
          <a:p>
            <a:r>
              <a:rPr lang="en-US" sz="2000" dirty="0" err="1" smtClean="0">
                <a:solidFill>
                  <a:srgbClr val="FFFF00"/>
                </a:solidFill>
                <a:latin typeface="Consolas" pitchFamily="49" charset="0"/>
              </a:rPr>
              <a:t>strcpy</a:t>
            </a:r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 (</a:t>
            </a:r>
            <a:r>
              <a:rPr lang="en-US" sz="2000" dirty="0" err="1" smtClean="0">
                <a:solidFill>
                  <a:srgbClr val="FFFF00"/>
                </a:solidFill>
                <a:latin typeface="Consolas" pitchFamily="49" charset="0"/>
              </a:rPr>
              <a:t>str</a:t>
            </a:r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, “die, pointer”);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v[3] = 12;</a:t>
            </a:r>
          </a:p>
          <a:p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… </a:t>
            </a:r>
            <a:r>
              <a:rPr lang="en-US" sz="2000" i="1" dirty="0" smtClean="0">
                <a:solidFill>
                  <a:srgbClr val="FFFF00"/>
                </a:solidFill>
                <a:latin typeface="Consolas" pitchFamily="49" charset="0"/>
              </a:rPr>
              <a:t>use of v[0]</a:t>
            </a:r>
            <a:endParaRPr lang="en-US" sz="2000" dirty="0">
              <a:solidFill>
                <a:srgbClr val="FFFF00"/>
              </a:solidFill>
              <a:latin typeface="Consolas" pitchFamily="49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34" name="Rectangle 10"/>
          <p:cNvSpPr>
            <a:spLocks noChangeArrowheads="1"/>
          </p:cNvSpPr>
          <p:nvPr/>
        </p:nvSpPr>
        <p:spPr bwMode="auto">
          <a:xfrm>
            <a:off x="1391478" y="2392527"/>
            <a:ext cx="2005112" cy="621884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1433" name="Rectangle 9"/>
          <p:cNvSpPr>
            <a:spLocks noChangeArrowheads="1"/>
          </p:cNvSpPr>
          <p:nvPr/>
        </p:nvSpPr>
        <p:spPr bwMode="auto">
          <a:xfrm>
            <a:off x="838344" y="5294652"/>
            <a:ext cx="7674737" cy="621884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Double </a:t>
            </a:r>
            <a:r>
              <a:rPr lang="en-US">
                <a:latin typeface="Courier New" charset="0"/>
              </a:rPr>
              <a:t>free</a:t>
            </a:r>
          </a:p>
        </p:txBody>
      </p:sp>
      <p:pic>
        <p:nvPicPr>
          <p:cNvPr id="231436" name="Picture 1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80950" y="1419393"/>
            <a:ext cx="7307421" cy="436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34" grpId="0" animBg="1"/>
      <p:bldP spid="23143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7" name="Rectangle 9"/>
          <p:cNvSpPr>
            <a:spLocks noChangeArrowheads="1"/>
          </p:cNvSpPr>
          <p:nvPr/>
        </p:nvSpPr>
        <p:spPr bwMode="auto">
          <a:xfrm>
            <a:off x="1253195" y="4810965"/>
            <a:ext cx="4796711" cy="117467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2456" name="Rectangle 8"/>
          <p:cNvSpPr>
            <a:spLocks noChangeArrowheads="1"/>
          </p:cNvSpPr>
          <p:nvPr/>
        </p:nvSpPr>
        <p:spPr bwMode="auto">
          <a:xfrm>
            <a:off x="1253195" y="3083509"/>
            <a:ext cx="7605595" cy="124376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Invalid </a:t>
            </a:r>
            <a:r>
              <a:rPr lang="en-US">
                <a:latin typeface="Courier New" charset="0"/>
              </a:rPr>
              <a:t>free</a:t>
            </a:r>
          </a:p>
        </p:txBody>
      </p:sp>
      <p:pic>
        <p:nvPicPr>
          <p:cNvPr id="232458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1724" y="932827"/>
            <a:ext cx="7941222" cy="5467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7" grpId="0" animBg="1"/>
      <p:bldP spid="2324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  <p:grpSp>
        <p:nvGrpSpPr>
          <p:cNvPr id="2" name="Group 9"/>
          <p:cNvGrpSpPr/>
          <p:nvPr/>
        </p:nvGrpSpPr>
        <p:grpSpPr>
          <a:xfrm rot="10800000">
            <a:off x="3162302" y="3680457"/>
            <a:ext cx="1447792" cy="975370"/>
            <a:chOff x="3162302" y="3680457"/>
            <a:chExt cx="1447792" cy="975370"/>
          </a:xfrm>
          <a:solidFill>
            <a:schemeClr val="tx1"/>
          </a:solidFill>
        </p:grpSpPr>
        <p:sp>
          <p:nvSpPr>
            <p:cNvPr id="6" name="Right Arrow 5"/>
            <p:cNvSpPr/>
            <p:nvPr/>
          </p:nvSpPr>
          <p:spPr>
            <a:xfrm rot="8587840">
              <a:off x="3162302" y="3680457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 rot="8587840">
              <a:off x="3390898" y="3939542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 rot="8587840">
              <a:off x="3619494" y="4198627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8" name="Rectangle 6"/>
          <p:cNvSpPr>
            <a:spLocks noChangeArrowheads="1"/>
          </p:cNvSpPr>
          <p:nvPr/>
        </p:nvSpPr>
        <p:spPr bwMode="auto">
          <a:xfrm>
            <a:off x="1529762" y="4050884"/>
            <a:ext cx="6015335" cy="124376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Dangling Pointer</a:t>
            </a:r>
          </a:p>
        </p:txBody>
      </p:sp>
      <p:pic>
        <p:nvPicPr>
          <p:cNvPr id="233479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91702" y="1426592"/>
            <a:ext cx="5960597" cy="3774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3520" y="112285"/>
            <a:ext cx="8890480" cy="816223"/>
          </a:xfrm>
        </p:spPr>
        <p:txBody>
          <a:bodyPr/>
          <a:lstStyle/>
          <a:p>
            <a:r>
              <a:rPr lang="en-US"/>
              <a:t>Buffer Overflows: Data Corruption</a:t>
            </a:r>
          </a:p>
        </p:txBody>
      </p:sp>
      <p:sp>
        <p:nvSpPr>
          <p:cNvPr id="241667" name="Rectangle 3"/>
          <p:cNvSpPr>
            <a:spLocks noChangeArrowheads="1"/>
          </p:cNvSpPr>
          <p:nvPr/>
        </p:nvSpPr>
        <p:spPr bwMode="auto">
          <a:xfrm>
            <a:off x="2628829" y="3535526"/>
            <a:ext cx="1436132" cy="45489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object</a:t>
            </a:r>
          </a:p>
        </p:txBody>
      </p:sp>
      <p:sp>
        <p:nvSpPr>
          <p:cNvPr id="241669" name="Rectangle 5"/>
          <p:cNvSpPr>
            <a:spLocks noChangeArrowheads="1"/>
          </p:cNvSpPr>
          <p:nvPr/>
        </p:nvSpPr>
        <p:spPr bwMode="auto">
          <a:xfrm>
            <a:off x="4080806" y="3535526"/>
            <a:ext cx="1451977" cy="454897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 sz="2800" dirty="0">
                <a:latin typeface="Frutiger Linotype" charset="0"/>
              </a:rPr>
              <a:t>object</a:t>
            </a:r>
          </a:p>
        </p:txBody>
      </p:sp>
      <p:sp>
        <p:nvSpPr>
          <p:cNvPr id="241674" name="Rectangle 10"/>
          <p:cNvSpPr>
            <a:spLocks noChangeArrowheads="1"/>
          </p:cNvSpPr>
          <p:nvPr/>
        </p:nvSpPr>
        <p:spPr bwMode="auto">
          <a:xfrm>
            <a:off x="4080806" y="3541285"/>
            <a:ext cx="345709" cy="4476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013"/>
            <a:r>
              <a:rPr lang="en-US" sz="2800" b="1" dirty="0" err="1">
                <a:latin typeface="Courier New" charset="0"/>
              </a:rPr>
              <a:t>x</a:t>
            </a:r>
            <a:endParaRPr lang="en-US" sz="2800" b="1" dirty="0">
              <a:latin typeface="Courier New" charset="0"/>
            </a:endParaRPr>
          </a:p>
        </p:txBody>
      </p:sp>
      <p:sp>
        <p:nvSpPr>
          <p:cNvPr id="241676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1100507" y="5571045"/>
            <a:ext cx="7689142" cy="742806"/>
          </a:xfrm>
          <a:noFill/>
          <a:ln/>
        </p:spPr>
        <p:txBody>
          <a:bodyPr/>
          <a:lstStyle/>
          <a:p>
            <a:r>
              <a:rPr lang="en-US"/>
              <a:t>Bug corrupts </a:t>
            </a:r>
            <a:r>
              <a:rPr lang="en-US" i="1"/>
              <a:t>application</a:t>
            </a:r>
            <a:r>
              <a:rPr lang="en-US"/>
              <a:t> data</a:t>
            </a:r>
          </a:p>
        </p:txBody>
      </p:sp>
      <p:pic>
        <p:nvPicPr>
          <p:cNvPr id="241677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75471" y="2323428"/>
            <a:ext cx="5593282" cy="93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253520" y="112285"/>
            <a:ext cx="8890480" cy="816223"/>
          </a:xfrm>
        </p:spPr>
        <p:txBody>
          <a:bodyPr/>
          <a:lstStyle/>
          <a:p>
            <a:r>
              <a:rPr lang="en-US"/>
              <a:t>Uninitialized Reads</a:t>
            </a:r>
          </a:p>
        </p:txBody>
      </p:sp>
      <p:sp>
        <p:nvSpPr>
          <p:cNvPr id="239619" name="Rectangle 3"/>
          <p:cNvSpPr>
            <a:spLocks noChangeArrowheads="1"/>
          </p:cNvSpPr>
          <p:nvPr/>
        </p:nvSpPr>
        <p:spPr bwMode="auto">
          <a:xfrm>
            <a:off x="2636030" y="3532647"/>
            <a:ext cx="1436133" cy="45489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object</a:t>
            </a:r>
          </a:p>
        </p:txBody>
      </p:sp>
      <p:sp>
        <p:nvSpPr>
          <p:cNvPr id="239620" name="Rectangle 4"/>
          <p:cNvSpPr>
            <a:spLocks noChangeArrowheads="1"/>
          </p:cNvSpPr>
          <p:nvPr/>
        </p:nvSpPr>
        <p:spPr bwMode="auto">
          <a:xfrm>
            <a:off x="1806329" y="3532647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9621" name="Rectangle 5"/>
          <p:cNvSpPr>
            <a:spLocks noChangeArrowheads="1"/>
          </p:cNvSpPr>
          <p:nvPr/>
        </p:nvSpPr>
        <p:spPr bwMode="auto">
          <a:xfrm>
            <a:off x="4917709" y="3532647"/>
            <a:ext cx="2419962" cy="4548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free space</a:t>
            </a:r>
          </a:p>
        </p:txBody>
      </p:sp>
      <p:sp>
        <p:nvSpPr>
          <p:cNvPr id="239622" name="Rectangle 6"/>
          <p:cNvSpPr>
            <a:spLocks noChangeArrowheads="1"/>
          </p:cNvSpPr>
          <p:nvPr/>
        </p:nvSpPr>
        <p:spPr bwMode="auto">
          <a:xfrm>
            <a:off x="4088008" y="3532647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9629" name="Line 13"/>
          <p:cNvSpPr>
            <a:spLocks noChangeShapeType="1"/>
          </p:cNvSpPr>
          <p:nvPr/>
        </p:nvSpPr>
        <p:spPr bwMode="auto">
          <a:xfrm flipH="1">
            <a:off x="2774314" y="3256255"/>
            <a:ext cx="1313694" cy="41458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9631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58185" y="2323428"/>
            <a:ext cx="5083362" cy="93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9632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1100507" y="5571045"/>
            <a:ext cx="7689142" cy="742806"/>
          </a:xfrm>
          <a:noFill/>
          <a:ln/>
        </p:spPr>
        <p:txBody>
          <a:bodyPr/>
          <a:lstStyle/>
          <a:p>
            <a:r>
              <a:rPr lang="en-US"/>
              <a:t>C/C++ standard – undefined value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257675" y="1292225"/>
            <a:ext cx="26670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581275" y="1292225"/>
            <a:ext cx="15240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38275" y="1444625"/>
            <a:ext cx="533400" cy="2243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105476" name="Rectangle 70"/>
          <p:cNvSpPr>
            <a:spLocks noChangeArrowheads="1"/>
          </p:cNvSpPr>
          <p:nvPr/>
        </p:nvSpPr>
        <p:spPr bwMode="auto">
          <a:xfrm>
            <a:off x="4633913" y="1520825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77" name="Rectangle 70"/>
          <p:cNvSpPr>
            <a:spLocks noChangeArrowheads="1"/>
          </p:cNvSpPr>
          <p:nvPr/>
        </p:nvSpPr>
        <p:spPr bwMode="auto">
          <a:xfrm>
            <a:off x="4935538" y="1520825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78" name="Rectangle 70"/>
          <p:cNvSpPr>
            <a:spLocks noChangeArrowheads="1"/>
          </p:cNvSpPr>
          <p:nvPr/>
        </p:nvSpPr>
        <p:spPr bwMode="auto">
          <a:xfrm>
            <a:off x="5842000" y="1520825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79" name="Rectangle 70"/>
          <p:cNvSpPr>
            <a:spLocks noChangeArrowheads="1"/>
          </p:cNvSpPr>
          <p:nvPr/>
        </p:nvSpPr>
        <p:spPr bwMode="auto">
          <a:xfrm>
            <a:off x="6142038" y="1520825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80" name="Rectangle 70"/>
          <p:cNvSpPr>
            <a:spLocks noChangeArrowheads="1"/>
          </p:cNvSpPr>
          <p:nvPr/>
        </p:nvSpPr>
        <p:spPr bwMode="auto">
          <a:xfrm>
            <a:off x="4333875" y="1520825"/>
            <a:ext cx="304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latin typeface="Calibri" charset="0"/>
              </a:rPr>
              <a:t>4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81" name="Rectangle 70"/>
          <p:cNvSpPr>
            <a:spLocks noChangeArrowheads="1"/>
          </p:cNvSpPr>
          <p:nvPr/>
        </p:nvSpPr>
        <p:spPr bwMode="auto">
          <a:xfrm>
            <a:off x="5235575" y="1520825"/>
            <a:ext cx="304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latin typeface="Calibri" charset="0"/>
              </a:rPr>
              <a:t>3</a:t>
            </a:r>
            <a:endParaRPr lang="en-US"/>
          </a:p>
        </p:txBody>
      </p:sp>
      <p:sp>
        <p:nvSpPr>
          <p:cNvPr id="105482" name="Rectangle 70"/>
          <p:cNvSpPr>
            <a:spLocks noChangeArrowheads="1"/>
          </p:cNvSpPr>
          <p:nvPr/>
        </p:nvSpPr>
        <p:spPr bwMode="auto">
          <a:xfrm>
            <a:off x="5540375" y="1520825"/>
            <a:ext cx="304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latin typeface="Calibri" charset="0"/>
              </a:rPr>
              <a:t>6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83" name="Rectangle 70"/>
          <p:cNvSpPr>
            <a:spLocks noChangeArrowheads="1"/>
          </p:cNvSpPr>
          <p:nvPr/>
        </p:nvSpPr>
        <p:spPr bwMode="auto">
          <a:xfrm>
            <a:off x="6443663" y="1520825"/>
            <a:ext cx="304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latin typeface="Calibri" charset="0"/>
              </a:rPr>
              <a:t>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05484" name="Rectangle 70"/>
          <p:cNvSpPr>
            <a:spLocks noChangeArrowheads="1"/>
          </p:cNvSpPr>
          <p:nvPr/>
        </p:nvSpPr>
        <p:spPr bwMode="auto">
          <a:xfrm>
            <a:off x="3109913" y="1520825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85" name="Rectangle 70"/>
          <p:cNvSpPr>
            <a:spLocks noChangeArrowheads="1"/>
          </p:cNvSpPr>
          <p:nvPr/>
        </p:nvSpPr>
        <p:spPr bwMode="auto">
          <a:xfrm>
            <a:off x="3411538" y="1520825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86" name="Rectangle 70"/>
          <p:cNvSpPr>
            <a:spLocks noChangeArrowheads="1"/>
          </p:cNvSpPr>
          <p:nvPr/>
        </p:nvSpPr>
        <p:spPr bwMode="auto">
          <a:xfrm>
            <a:off x="3708400" y="1520825"/>
            <a:ext cx="304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latin typeface="Calibri" charset="0"/>
              </a:rPr>
              <a:t>2</a:t>
            </a:r>
          </a:p>
        </p:txBody>
      </p:sp>
      <p:sp>
        <p:nvSpPr>
          <p:cNvPr id="105487" name="Rectangle 70"/>
          <p:cNvSpPr>
            <a:spLocks noChangeArrowheads="1"/>
          </p:cNvSpPr>
          <p:nvPr/>
        </p:nvSpPr>
        <p:spPr bwMode="auto">
          <a:xfrm>
            <a:off x="2809875" y="1520825"/>
            <a:ext cx="3048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latin typeface="Calibri" charset="0"/>
              </a:rPr>
              <a:t>1</a:t>
            </a: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809875" y="1901825"/>
            <a:ext cx="609600" cy="228600"/>
            <a:chOff x="1524000" y="1295400"/>
            <a:chExt cx="609600" cy="228600"/>
          </a:xfrm>
        </p:grpSpPr>
        <p:sp>
          <p:nvSpPr>
            <p:cNvPr id="21" name="Rectangle 20"/>
            <p:cNvSpPr/>
            <p:nvPr/>
          </p:nvSpPr>
          <p:spPr>
            <a:xfrm>
              <a:off x="1524000" y="1295400"/>
              <a:ext cx="152400" cy="228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676400" y="1295400"/>
              <a:ext cx="152400" cy="2286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28800" y="1295400"/>
              <a:ext cx="152400" cy="2286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81200" y="1295400"/>
              <a:ext cx="152400" cy="228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1514475" y="1520825"/>
            <a:ext cx="381000" cy="685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sz="1400" dirty="0"/>
              <a:t>8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514475" y="2663825"/>
            <a:ext cx="381000" cy="685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r>
              <a:rPr lang="en-US" sz="1400" dirty="0"/>
              <a:t>16</a:t>
            </a:r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4333875" y="1901825"/>
            <a:ext cx="1219200" cy="228600"/>
            <a:chOff x="3352800" y="990600"/>
            <a:chExt cx="1219200" cy="228600"/>
          </a:xfrm>
        </p:grpSpPr>
        <p:grpSp>
          <p:nvGrpSpPr>
            <p:cNvPr id="4" name="Group 36"/>
            <p:cNvGrpSpPr>
              <a:grpSpLocks/>
            </p:cNvGrpSpPr>
            <p:nvPr/>
          </p:nvGrpSpPr>
          <p:grpSpPr bwMode="auto">
            <a:xfrm>
              <a:off x="3352800" y="990600"/>
              <a:ext cx="609600" cy="228600"/>
              <a:chOff x="1524000" y="1295400"/>
              <a:chExt cx="609600" cy="22860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1524000" y="1295400"/>
                <a:ext cx="152400" cy="2286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676400" y="1295400"/>
                <a:ext cx="152400" cy="22860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828800" y="1295400"/>
                <a:ext cx="152400" cy="22860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981200" y="1295400"/>
                <a:ext cx="152400" cy="2286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8" name="Group 41"/>
            <p:cNvGrpSpPr>
              <a:grpSpLocks/>
            </p:cNvGrpSpPr>
            <p:nvPr/>
          </p:nvGrpSpPr>
          <p:grpSpPr bwMode="auto">
            <a:xfrm>
              <a:off x="3962400" y="990600"/>
              <a:ext cx="609600" cy="228600"/>
              <a:chOff x="1524000" y="1295400"/>
              <a:chExt cx="609600" cy="2286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524000" y="1295400"/>
                <a:ext cx="152400" cy="2286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676400" y="1295400"/>
                <a:ext cx="152400" cy="22860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828800" y="1295400"/>
                <a:ext cx="152400" cy="22860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981200" y="1295400"/>
                <a:ext cx="152400" cy="22860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/>
              </a:p>
            </p:txBody>
          </p:sp>
        </p:grpSp>
      </p:grpSp>
      <p:sp>
        <p:nvSpPr>
          <p:cNvPr id="105492" name="TextBox 52"/>
          <p:cNvSpPr txBox="1">
            <a:spLocks noChangeArrowheads="1"/>
          </p:cNvSpPr>
          <p:nvPr/>
        </p:nvSpPr>
        <p:spPr bwMode="auto">
          <a:xfrm>
            <a:off x="2733675" y="1265238"/>
            <a:ext cx="13573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latin typeface="Calibri" charset="0"/>
              </a:rPr>
              <a:t>allocation space</a:t>
            </a:r>
          </a:p>
        </p:txBody>
      </p:sp>
      <p:sp>
        <p:nvSpPr>
          <p:cNvPr id="105493" name="TextBox 53"/>
          <p:cNvSpPr txBox="1">
            <a:spLocks noChangeArrowheads="1"/>
          </p:cNvSpPr>
          <p:nvPr/>
        </p:nvSpPr>
        <p:spPr bwMode="auto">
          <a:xfrm>
            <a:off x="2763838" y="2078038"/>
            <a:ext cx="7048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latin typeface="Calibri" charset="0"/>
              </a:rPr>
              <a:t>bitmap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581275" y="2633663"/>
            <a:ext cx="1524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grpSp>
        <p:nvGrpSpPr>
          <p:cNvPr id="9" name="Group 65"/>
          <p:cNvGrpSpPr>
            <a:grpSpLocks/>
          </p:cNvGrpSpPr>
          <p:nvPr/>
        </p:nvGrpSpPr>
        <p:grpSpPr bwMode="auto">
          <a:xfrm>
            <a:off x="2763838" y="3090863"/>
            <a:ext cx="304800" cy="228600"/>
            <a:chOff x="485900" y="1295400"/>
            <a:chExt cx="304800" cy="228600"/>
          </a:xfrm>
        </p:grpSpPr>
        <p:sp>
          <p:nvSpPr>
            <p:cNvPr id="44" name="Rectangle 43"/>
            <p:cNvSpPr/>
            <p:nvPr/>
          </p:nvSpPr>
          <p:spPr>
            <a:xfrm>
              <a:off x="485900" y="1295400"/>
              <a:ext cx="1524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38300" y="1295400"/>
              <a:ext cx="152400" cy="228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/>
            </a:p>
          </p:txBody>
        </p:sp>
      </p:grpSp>
      <p:sp>
        <p:nvSpPr>
          <p:cNvPr id="105496" name="Rectangle 70"/>
          <p:cNvSpPr>
            <a:spLocks noChangeArrowheads="1"/>
          </p:cNvSpPr>
          <p:nvPr/>
        </p:nvSpPr>
        <p:spPr bwMode="auto">
          <a:xfrm>
            <a:off x="3065463" y="2709863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97" name="Rectangle 70"/>
          <p:cNvSpPr>
            <a:spLocks noChangeArrowheads="1"/>
          </p:cNvSpPr>
          <p:nvPr/>
        </p:nvSpPr>
        <p:spPr bwMode="auto">
          <a:xfrm>
            <a:off x="3365500" y="2709863"/>
            <a:ext cx="3048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98" name="Rectangle 70"/>
          <p:cNvSpPr>
            <a:spLocks noChangeArrowheads="1"/>
          </p:cNvSpPr>
          <p:nvPr/>
        </p:nvSpPr>
        <p:spPr bwMode="auto">
          <a:xfrm>
            <a:off x="2763838" y="2709863"/>
            <a:ext cx="601662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105499" name="Rectangle 70"/>
          <p:cNvSpPr>
            <a:spLocks noChangeArrowheads="1"/>
          </p:cNvSpPr>
          <p:nvPr/>
        </p:nvSpPr>
        <p:spPr bwMode="auto">
          <a:xfrm>
            <a:off x="3365500" y="2709863"/>
            <a:ext cx="601663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latin typeface="Calibri" charset="0"/>
              </a:rPr>
              <a:t>1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05500" name="TextBox 71"/>
          <p:cNvSpPr txBox="1">
            <a:spLocks noChangeArrowheads="1"/>
          </p:cNvSpPr>
          <p:nvPr/>
        </p:nvSpPr>
        <p:spPr bwMode="auto">
          <a:xfrm>
            <a:off x="1133475" y="1173163"/>
            <a:ext cx="1143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400">
                <a:latin typeface="Calibri" charset="0"/>
              </a:rPr>
              <a:t>object size</a:t>
            </a:r>
          </a:p>
        </p:txBody>
      </p:sp>
      <p:sp>
        <p:nvSpPr>
          <p:cNvPr id="105501" name="Rectangle 70"/>
          <p:cNvSpPr>
            <a:spLocks noChangeArrowheads="1"/>
          </p:cNvSpPr>
          <p:nvPr/>
        </p:nvSpPr>
        <p:spPr bwMode="auto">
          <a:xfrm>
            <a:off x="3571875" y="2066925"/>
            <a:ext cx="457200" cy="1857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>
                <a:latin typeface="Calibri" charset="0"/>
              </a:rPr>
              <a:t>2</a:t>
            </a:r>
          </a:p>
        </p:txBody>
      </p:sp>
      <p:sp>
        <p:nvSpPr>
          <p:cNvPr id="105502" name="Rectangle 70"/>
          <p:cNvSpPr>
            <a:spLocks noChangeArrowheads="1"/>
          </p:cNvSpPr>
          <p:nvPr/>
        </p:nvSpPr>
        <p:spPr bwMode="auto">
          <a:xfrm>
            <a:off x="3571875" y="1905000"/>
            <a:ext cx="457200" cy="161925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100">
                <a:solidFill>
                  <a:schemeClr val="bg1"/>
                </a:solidFill>
                <a:latin typeface="Calibri" charset="0"/>
              </a:rPr>
              <a:t>inUse</a:t>
            </a:r>
          </a:p>
        </p:txBody>
      </p:sp>
      <p:sp>
        <p:nvSpPr>
          <p:cNvPr id="105503" name="Rectangle 70"/>
          <p:cNvSpPr>
            <a:spLocks noChangeArrowheads="1"/>
          </p:cNvSpPr>
          <p:nvPr/>
        </p:nvSpPr>
        <p:spPr bwMode="auto">
          <a:xfrm>
            <a:off x="6315075" y="2063750"/>
            <a:ext cx="457200" cy="1857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>
                <a:latin typeface="Calibri" charset="0"/>
              </a:rPr>
              <a:t>4</a:t>
            </a:r>
          </a:p>
        </p:txBody>
      </p:sp>
      <p:sp>
        <p:nvSpPr>
          <p:cNvPr id="105504" name="Rectangle 70"/>
          <p:cNvSpPr>
            <a:spLocks noChangeArrowheads="1"/>
          </p:cNvSpPr>
          <p:nvPr/>
        </p:nvSpPr>
        <p:spPr bwMode="auto">
          <a:xfrm>
            <a:off x="6315075" y="1901825"/>
            <a:ext cx="457200" cy="161925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100">
                <a:solidFill>
                  <a:schemeClr val="bg1"/>
                </a:solidFill>
                <a:latin typeface="Calibri" charset="0"/>
              </a:rPr>
              <a:t>inUse</a:t>
            </a:r>
          </a:p>
        </p:txBody>
      </p:sp>
      <p:sp>
        <p:nvSpPr>
          <p:cNvPr id="105505" name="Rectangle 70"/>
          <p:cNvSpPr>
            <a:spLocks noChangeArrowheads="1"/>
          </p:cNvSpPr>
          <p:nvPr/>
        </p:nvSpPr>
        <p:spPr bwMode="auto">
          <a:xfrm>
            <a:off x="3571875" y="3209925"/>
            <a:ext cx="457200" cy="1857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>
                <a:latin typeface="Calibri" charset="0"/>
              </a:rPr>
              <a:t>1</a:t>
            </a:r>
          </a:p>
        </p:txBody>
      </p:sp>
      <p:sp>
        <p:nvSpPr>
          <p:cNvPr id="105506" name="Rectangle 70"/>
          <p:cNvSpPr>
            <a:spLocks noChangeArrowheads="1"/>
          </p:cNvSpPr>
          <p:nvPr/>
        </p:nvSpPr>
        <p:spPr bwMode="auto">
          <a:xfrm>
            <a:off x="3571875" y="3048000"/>
            <a:ext cx="457200" cy="161925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100">
                <a:solidFill>
                  <a:schemeClr val="bg1"/>
                </a:solidFill>
                <a:latin typeface="Calibri" charset="0"/>
              </a:rPr>
              <a:t>inUse</a:t>
            </a:r>
          </a:p>
        </p:txBody>
      </p:sp>
      <p:sp>
        <p:nvSpPr>
          <p:cNvPr id="105507" name="Rectangle 70"/>
          <p:cNvSpPr>
            <a:spLocks noChangeArrowheads="1"/>
          </p:cNvSpPr>
          <p:nvPr/>
        </p:nvSpPr>
        <p:spPr bwMode="auto">
          <a:xfrm>
            <a:off x="2047875" y="1835150"/>
            <a:ext cx="457200" cy="1857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>
                <a:latin typeface="Calibri" charset="0"/>
              </a:rPr>
              <a:t>6</a:t>
            </a:r>
          </a:p>
        </p:txBody>
      </p:sp>
      <p:sp>
        <p:nvSpPr>
          <p:cNvPr id="105508" name="Rectangle 70"/>
          <p:cNvSpPr>
            <a:spLocks noChangeArrowheads="1"/>
          </p:cNvSpPr>
          <p:nvPr/>
        </p:nvSpPr>
        <p:spPr bwMode="auto">
          <a:xfrm>
            <a:off x="2047875" y="1673225"/>
            <a:ext cx="457200" cy="161925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100">
                <a:solidFill>
                  <a:schemeClr val="bg1"/>
                </a:solidFill>
                <a:latin typeface="Calibri" charset="0"/>
              </a:rPr>
              <a:t>inUse</a:t>
            </a:r>
          </a:p>
        </p:txBody>
      </p:sp>
      <p:sp>
        <p:nvSpPr>
          <p:cNvPr id="105509" name="Rectangle 70"/>
          <p:cNvSpPr>
            <a:spLocks noChangeArrowheads="1"/>
          </p:cNvSpPr>
          <p:nvPr/>
        </p:nvSpPr>
        <p:spPr bwMode="auto">
          <a:xfrm>
            <a:off x="2047875" y="3011488"/>
            <a:ext cx="457200" cy="1857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200" b="1">
                <a:latin typeface="Calibri" charset="0"/>
              </a:rPr>
              <a:t>1</a:t>
            </a:r>
          </a:p>
        </p:txBody>
      </p:sp>
      <p:sp>
        <p:nvSpPr>
          <p:cNvPr id="105510" name="Rectangle 70"/>
          <p:cNvSpPr>
            <a:spLocks noChangeArrowheads="1"/>
          </p:cNvSpPr>
          <p:nvPr/>
        </p:nvSpPr>
        <p:spPr bwMode="auto">
          <a:xfrm>
            <a:off x="2047875" y="2849563"/>
            <a:ext cx="457200" cy="161925"/>
          </a:xfrm>
          <a:prstGeom prst="rect">
            <a:avLst/>
          </a:prstGeom>
          <a:solidFill>
            <a:schemeClr val="bg2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1100">
                <a:solidFill>
                  <a:schemeClr val="bg1"/>
                </a:solidFill>
                <a:latin typeface="Calibri" charset="0"/>
              </a:rPr>
              <a:t>inUse</a:t>
            </a:r>
          </a:p>
        </p:txBody>
      </p:sp>
      <p:sp>
        <p:nvSpPr>
          <p:cNvPr id="105511" name="TextBox 53"/>
          <p:cNvSpPr txBox="1">
            <a:spLocks noChangeArrowheads="1"/>
          </p:cNvSpPr>
          <p:nvPr/>
        </p:nvSpPr>
        <p:spPr bwMode="auto">
          <a:xfrm>
            <a:off x="5815013" y="2892425"/>
            <a:ext cx="9572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1">
                <a:latin typeface="Calibri" charset="0"/>
              </a:rPr>
              <a:t>miniheaps</a:t>
            </a:r>
          </a:p>
        </p:txBody>
      </p:sp>
      <p:cxnSp>
        <p:nvCxnSpPr>
          <p:cNvPr id="63" name="Straight Arrow Connector 62"/>
          <p:cNvCxnSpPr>
            <a:stCxn id="105511" idx="1"/>
          </p:cNvCxnSpPr>
          <p:nvPr/>
        </p:nvCxnSpPr>
        <p:spPr>
          <a:xfrm rot="10800000">
            <a:off x="3495675" y="2359025"/>
            <a:ext cx="2319338" cy="6873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5511" idx="1"/>
            <a:endCxn id="5" idx="2"/>
          </p:cNvCxnSpPr>
          <p:nvPr/>
        </p:nvCxnSpPr>
        <p:spPr>
          <a:xfrm rot="10800000">
            <a:off x="5591175" y="2359025"/>
            <a:ext cx="223838" cy="6873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5511" idx="1"/>
            <a:endCxn id="42" idx="3"/>
          </p:cNvCxnSpPr>
          <p:nvPr/>
        </p:nvCxnSpPr>
        <p:spPr>
          <a:xfrm rot="10800000" flipV="1">
            <a:off x="4105275" y="3046413"/>
            <a:ext cx="1709738" cy="6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515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82550"/>
            <a:ext cx="7620000" cy="815975"/>
          </a:xfrm>
        </p:spPr>
        <p:txBody>
          <a:bodyPr/>
          <a:lstStyle/>
          <a:p>
            <a:pPr eaLnBrk="1" hangingPunct="1"/>
            <a:r>
              <a:rPr lang="en-US" smtClean="0">
                <a:latin typeface="Calibri" charset="0"/>
              </a:rPr>
              <a:t>DieHard, heap layout</a:t>
            </a:r>
          </a:p>
        </p:txBody>
      </p:sp>
      <p:sp>
        <p:nvSpPr>
          <p:cNvPr id="105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4121150"/>
            <a:ext cx="8326438" cy="2279650"/>
          </a:xfrm>
        </p:spPr>
        <p:txBody>
          <a:bodyPr/>
          <a:lstStyle/>
          <a:p>
            <a:pPr eaLnBrk="1" hangingPunct="1"/>
            <a:r>
              <a:rPr lang="en-US" sz="2700" smtClean="0">
                <a:latin typeface="Calibri" charset="0"/>
              </a:rPr>
              <a:t>Bitmap-based, </a:t>
            </a:r>
            <a:r>
              <a:rPr lang="en-US" sz="2700" b="1" smtClean="0">
                <a:latin typeface="Calibri" charset="0"/>
              </a:rPr>
              <a:t>segregated</a:t>
            </a:r>
            <a:r>
              <a:rPr lang="en-US" sz="2700" smtClean="0">
                <a:latin typeface="Calibri" charset="0"/>
              </a:rPr>
              <a:t> size classes</a:t>
            </a:r>
          </a:p>
          <a:p>
            <a:pPr lvl="1" eaLnBrk="1" hangingPunct="1"/>
            <a:r>
              <a:rPr lang="en-US" sz="2300" smtClean="0">
                <a:latin typeface="Calibri" charset="0"/>
              </a:rPr>
              <a:t>Bit represents one </a:t>
            </a:r>
            <a:r>
              <a:rPr lang="en-US" sz="2300" b="1" smtClean="0">
                <a:latin typeface="Calibri" charset="0"/>
              </a:rPr>
              <a:t>object</a:t>
            </a:r>
            <a:r>
              <a:rPr lang="en-US" sz="2300" smtClean="0">
                <a:latin typeface="Calibri" charset="0"/>
              </a:rPr>
              <a:t> of given size</a:t>
            </a:r>
          </a:p>
          <a:p>
            <a:pPr lvl="2" eaLnBrk="1" hangingPunct="1"/>
            <a:r>
              <a:rPr lang="en-US" sz="1900" smtClean="0">
                <a:latin typeface="Calibri" charset="0"/>
              </a:rPr>
              <a:t>i.e., one bit = 2</a:t>
            </a:r>
            <a:r>
              <a:rPr lang="en-US" sz="1900" baseline="30000" smtClean="0">
                <a:latin typeface="Calibri" charset="0"/>
              </a:rPr>
              <a:t>i+3</a:t>
            </a:r>
            <a:r>
              <a:rPr lang="en-US" sz="1900" smtClean="0">
                <a:latin typeface="Calibri" charset="0"/>
              </a:rPr>
              <a:t> bytes, etc.</a:t>
            </a:r>
          </a:p>
          <a:p>
            <a:pPr eaLnBrk="1" hangingPunct="1"/>
            <a:r>
              <a:rPr lang="en-US" sz="2400" b="1" smtClean="0">
                <a:latin typeface="Consolas" charset="0"/>
              </a:rPr>
              <a:t>malloc()</a:t>
            </a:r>
            <a:r>
              <a:rPr lang="en-US" sz="2700" smtClean="0">
                <a:latin typeface="Calibri" charset="0"/>
              </a:rPr>
              <a:t>: randomly probe bitmap for free space</a:t>
            </a:r>
          </a:p>
          <a:p>
            <a:pPr eaLnBrk="1" hangingPunct="1"/>
            <a:r>
              <a:rPr lang="en-US" sz="2400" b="1" smtClean="0">
                <a:latin typeface="Consolas" charset="0"/>
              </a:rPr>
              <a:t>free()</a:t>
            </a:r>
            <a:r>
              <a:rPr lang="en-US" sz="2400" smtClean="0">
                <a:latin typeface="Consolas" charset="0"/>
              </a:rPr>
              <a:t>: </a:t>
            </a:r>
            <a:r>
              <a:rPr lang="en-US" sz="2700" smtClean="0">
                <a:latin typeface="Calibri" charset="0"/>
              </a:rPr>
              <a:t>just reset bit</a:t>
            </a:r>
            <a:endParaRPr lang="en-US" sz="2600" smtClean="0">
              <a:latin typeface="Calibri" charset="0"/>
            </a:endParaRPr>
          </a:p>
        </p:txBody>
      </p:sp>
      <p:sp>
        <p:nvSpPr>
          <p:cNvPr id="105517" name="Rectangle 65"/>
          <p:cNvSpPr>
            <a:spLocks noChangeArrowheads="1"/>
          </p:cNvSpPr>
          <p:nvPr/>
        </p:nvSpPr>
        <p:spPr bwMode="auto">
          <a:xfrm>
            <a:off x="1362075" y="3611563"/>
            <a:ext cx="609600" cy="76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8587840">
            <a:off x="3162302" y="3680457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587840">
            <a:off x="3390898" y="3939542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8587840">
            <a:off x="3619494" y="4198627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  <p:grpSp>
        <p:nvGrpSpPr>
          <p:cNvPr id="2" name="Group 9"/>
          <p:cNvGrpSpPr/>
          <p:nvPr/>
        </p:nvGrpSpPr>
        <p:grpSpPr>
          <a:xfrm rot="10800000">
            <a:off x="3162302" y="3680457"/>
            <a:ext cx="1447792" cy="975370"/>
            <a:chOff x="3162302" y="3680457"/>
            <a:chExt cx="1447792" cy="975370"/>
          </a:xfrm>
          <a:solidFill>
            <a:schemeClr val="tx1"/>
          </a:solidFill>
        </p:grpSpPr>
        <p:sp>
          <p:nvSpPr>
            <p:cNvPr id="6" name="Right Arrow 5"/>
            <p:cNvSpPr/>
            <p:nvPr/>
          </p:nvSpPr>
          <p:spPr>
            <a:xfrm rot="8587840">
              <a:off x="3162302" y="3680457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 rot="8587840">
              <a:off x="3390898" y="3939542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 rot="8587840">
              <a:off x="3619494" y="4198627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char * f = new char[10];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49"/>
  <p:tag name="PICTUREFILESIZE" val="8965"/>
</p:tagLst>
</file>

<file path=ppt/tags/tag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char * f = new char[10];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49"/>
  <p:tag name="PICTUREFILESIZE" val="8965"/>
</p:tagLst>
</file>

<file path=ppt/tags/tag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char * f = new char[10];&#10;f[11] = 'x'; // adios heap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73"/>
  <p:tag name="PICTUREFILESIZE" val="18931"/>
</p:tagLst>
</file>

<file path=ppt/tags/tag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char * f = new char[10];&#10;f[11] = 'x'; // adios heap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73"/>
  <p:tag name="PICTUREFILESIZE" val="18931"/>
</p:tagLst>
</file>

<file path=ppt/tags/tag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void printFoo (Foo * f) {&#10;  cout &lt;&lt; f-&gt;info &lt;&lt; endl;&#10;  delete f;&#10;}&#10;Foo * f = new Foo (&quot;bar&quot;);&#10;printFoo (f);&#10;// ...&#10;printFoo (f); // oops, double-free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358"/>
  <p:tag name="PICTUREFILESIZE" val="60501"/>
</p:tagLst>
</file>

<file path=ppt/tags/tag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{&#10;  char buf[255];&#10;  Foo * f = new Foo (&quot;bar&quot;);&#10;&#10;  // whoops - part of stack, not heap&#10;  delete buf[4];&#10;&#10;  // d'oh, in middle&#10;  delete (char *) f + 1;&#10;} 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389"/>
  <p:tag name="PICTUREFILESIZE" val="64863"/>
</p:tagLst>
</file>

<file path=ppt/tags/tag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Foo * f = new Foo (&quot;happy&quot;);&#10;Foo * x = f;&#10;delete f;&#10;Foo * g = new Foo (&quot;sad&quot;);&#10;&#10;// dang, dangling pointer&#10;cout &lt;&lt; x-&gt;info &lt;&lt; endl;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54828"/>
</p:tagLst>
</file>

<file path=ppt/tags/tag8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char * f = new char[10];&#10;f[11] = 'x'; // adios data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74"/>
  <p:tag name="PICTUREFILESIZE" val="18664"/>
</p:tagLst>
</file>

<file path=ppt/tags/tag9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char * f = new char[10];&#10;cout &lt;&lt; f[1]; // uninit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49"/>
  <p:tag name="PICTUREFILESIZE" val="164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lide Master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19978</TotalTime>
  <Words>667</Words>
  <Application>Microsoft Macintosh PowerPoint</Application>
  <PresentationFormat>On-screen Show (4:3)</PresentationFormat>
  <Paragraphs>191</Paragraphs>
  <Slides>63</Slides>
  <Notes>42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65" baseType="lpstr">
      <vt:lpstr>Slide Master</vt:lpstr>
      <vt:lpstr>Office Theme</vt:lpstr>
      <vt:lpstr>DieHarder: Securing the Heap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DieHarder: Securing the Heap </vt:lpstr>
      <vt:lpstr>Slide 56</vt:lpstr>
      <vt:lpstr>Slide 57</vt:lpstr>
      <vt:lpstr>Double free</vt:lpstr>
      <vt:lpstr>Invalid free</vt:lpstr>
      <vt:lpstr>Dangling Pointer</vt:lpstr>
      <vt:lpstr>Buffer Overflows: Data Corruption</vt:lpstr>
      <vt:lpstr>Uninitialized Reads</vt:lpstr>
      <vt:lpstr>DieHard, heap layout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emery</dc:creator>
  <cp:lastModifiedBy>Emery Berger</cp:lastModifiedBy>
  <cp:revision>156</cp:revision>
  <dcterms:created xsi:type="dcterms:W3CDTF">2010-10-06T20:23:32Z</dcterms:created>
  <dcterms:modified xsi:type="dcterms:W3CDTF">2010-10-07T20:10:02Z</dcterms:modified>
</cp:coreProperties>
</file>